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69" r:id="rId2"/>
    <p:sldId id="270" r:id="rId3"/>
    <p:sldId id="267" r:id="rId4"/>
    <p:sldId id="265" r:id="rId5"/>
    <p:sldId id="266" r:id="rId6"/>
    <p:sldId id="273" r:id="rId7"/>
    <p:sldId id="271" r:id="rId8"/>
    <p:sldId id="306" r:id="rId9"/>
    <p:sldId id="286" r:id="rId10"/>
    <p:sldId id="308" r:id="rId11"/>
    <p:sldId id="278" r:id="rId12"/>
    <p:sldId id="283" r:id="rId13"/>
    <p:sldId id="284" r:id="rId14"/>
    <p:sldId id="289" r:id="rId15"/>
    <p:sldId id="287" r:id="rId16"/>
    <p:sldId id="288" r:id="rId17"/>
    <p:sldId id="293" r:id="rId18"/>
    <p:sldId id="274" r:id="rId19"/>
    <p:sldId id="310" r:id="rId20"/>
    <p:sldId id="292" r:id="rId21"/>
    <p:sldId id="281" r:id="rId22"/>
    <p:sldId id="282" r:id="rId23"/>
    <p:sldId id="291" r:id="rId24"/>
    <p:sldId id="290" r:id="rId25"/>
    <p:sldId id="279" r:id="rId26"/>
    <p:sldId id="276" r:id="rId27"/>
    <p:sldId id="280" r:id="rId28"/>
    <p:sldId id="264" r:id="rId29"/>
    <p:sldId id="295" r:id="rId30"/>
    <p:sldId id="297" r:id="rId31"/>
    <p:sldId id="301" r:id="rId32"/>
    <p:sldId id="263" r:id="rId33"/>
    <p:sldId id="303" r:id="rId34"/>
    <p:sldId id="304" r:id="rId3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82" y="-3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23F0C-813D-488C-80E9-65094BA421CA}" type="datetimeFigureOut">
              <a:rPr lang="it-IT" smtClean="0"/>
              <a:t>28/04/2013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24B3CC-1DCB-4646-AA0E-1D79A683B8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6135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A7331-6EB0-464A-904C-CBCA98E33A4D}" type="datetimeFigureOut">
              <a:rPr lang="it-IT" smtClean="0"/>
              <a:t>28/04/2013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6797-B686-4343-B4DF-71936C417A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1439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A7331-6EB0-464A-904C-CBCA98E33A4D}" type="datetimeFigureOut">
              <a:rPr lang="it-IT" smtClean="0"/>
              <a:t>28/04/2013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6797-B686-4343-B4DF-71936C417A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3584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A7331-6EB0-464A-904C-CBCA98E33A4D}" type="datetimeFigureOut">
              <a:rPr lang="it-IT" smtClean="0"/>
              <a:t>28/04/2013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6797-B686-4343-B4DF-71936C417A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2875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A7331-6EB0-464A-904C-CBCA98E33A4D}" type="datetimeFigureOut">
              <a:rPr lang="it-IT" smtClean="0"/>
              <a:t>28/04/2013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6797-B686-4343-B4DF-71936C417A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3504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A7331-6EB0-464A-904C-CBCA98E33A4D}" type="datetimeFigureOut">
              <a:rPr lang="it-IT" smtClean="0"/>
              <a:t>28/04/2013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6797-B686-4343-B4DF-71936C417A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1735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A7331-6EB0-464A-904C-CBCA98E33A4D}" type="datetimeFigureOut">
              <a:rPr lang="it-IT" smtClean="0"/>
              <a:t>28/04/2013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6797-B686-4343-B4DF-71936C417A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7152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A7331-6EB0-464A-904C-CBCA98E33A4D}" type="datetimeFigureOut">
              <a:rPr lang="it-IT" smtClean="0"/>
              <a:t>28/04/2013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6797-B686-4343-B4DF-71936C417A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4886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A7331-6EB0-464A-904C-CBCA98E33A4D}" type="datetimeFigureOut">
              <a:rPr lang="it-IT" smtClean="0"/>
              <a:t>28/04/2013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6797-B686-4343-B4DF-71936C417A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3153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A7331-6EB0-464A-904C-CBCA98E33A4D}" type="datetimeFigureOut">
              <a:rPr lang="it-IT" smtClean="0"/>
              <a:t>28/04/2013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6797-B686-4343-B4DF-71936C417A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468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A7331-6EB0-464A-904C-CBCA98E33A4D}" type="datetimeFigureOut">
              <a:rPr lang="it-IT" smtClean="0"/>
              <a:t>28/04/2013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6797-B686-4343-B4DF-71936C417A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6620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A7331-6EB0-464A-904C-CBCA98E33A4D}" type="datetimeFigureOut">
              <a:rPr lang="it-IT" smtClean="0"/>
              <a:t>28/04/2013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6797-B686-4343-B4DF-71936C417A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2929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A7331-6EB0-464A-904C-CBCA98E33A4D}" type="datetimeFigureOut">
              <a:rPr lang="it-IT" smtClean="0"/>
              <a:t>28/04/2013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F6797-B686-4343-B4DF-71936C417A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8919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-2228850"/>
            <a:ext cx="8285163" cy="1131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428625" y="1628800"/>
            <a:ext cx="77437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000" b="1" dirty="0">
                <a:solidFill>
                  <a:schemeClr val="bg1"/>
                </a:solidFill>
                <a:latin typeface="Copperplate Gothic Bold" pitchFamily="34" charset="0"/>
              </a:rPr>
              <a:t>BARBAGIA MISTERIOSA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277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8" y="0"/>
            <a:ext cx="70834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6226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4261" y="0"/>
            <a:ext cx="4379739" cy="7029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 sicuro la religione arcaica praticata dai popoli sardi era legata all’idea arcaica della Dea Madre. Ciò è testimoniato anche dalla posizione molto importante che ha sempre rivestito la donna nella cultura della  Sardegna centrale e montanara. </a:t>
            </a:r>
          </a:p>
          <a:p>
            <a:pPr marL="0" indent="0">
              <a:buNone/>
            </a:pPr>
            <a:endParaRPr lang="it-IT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it-IT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it-IT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4261" cy="6836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560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" y="0"/>
            <a:ext cx="9085716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4030" y="5620598"/>
            <a:ext cx="90694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 Domus de </a:t>
            </a:r>
            <a:r>
              <a:rPr lang="it-IT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Janas</a:t>
            </a: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(case delle Fate) sono presumibilmente luoghi di sepoltura ma, anche e soprattutto, luoghi di culto legati alla sacralità femminile e ai riti di  passaggio  fra la vita e la morte, tradizionalmente presieduti dalle donne.  Sono datati al IV millennio a.C.</a:t>
            </a:r>
          </a:p>
          <a:p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Domus de </a:t>
            </a:r>
            <a:r>
              <a:rPr lang="it-IT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Janas</a:t>
            </a: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di Maria </a:t>
            </a:r>
            <a:r>
              <a:rPr lang="it-IT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Frunza</a:t>
            </a: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Oniferi (Nu). </a:t>
            </a:r>
            <a:endParaRPr lang="it-IT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908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" y="6805"/>
            <a:ext cx="9064856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009" y="4802505"/>
            <a:ext cx="2700991" cy="191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" y="4293096"/>
            <a:ext cx="2926759" cy="2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048" y="4815453"/>
            <a:ext cx="3333750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3620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5364427" cy="4023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272308"/>
            <a:ext cx="3257143" cy="443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9612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01734" cy="5787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23803" y="6309320"/>
            <a:ext cx="541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Laconi (Or), Museo </a:t>
            </a:r>
            <a:r>
              <a:rPr lang="it-IT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Archeoligco</a:t>
            </a: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Menhir </a:t>
            </a:r>
            <a:r>
              <a:rPr lang="it-IT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prenuragici</a:t>
            </a:r>
            <a:endParaRPr lang="it-IT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117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8" y="0"/>
            <a:ext cx="9116946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430" y="4581128"/>
            <a:ext cx="2859534" cy="2141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4" y="3284984"/>
            <a:ext cx="2400620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256043"/>
            <a:ext cx="1857375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975" y="4531312"/>
            <a:ext cx="1772101" cy="1916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2741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24" y="0"/>
            <a:ext cx="9175318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-6465" y="633670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Tomba dei giganti di </a:t>
            </a:r>
            <a:r>
              <a:rPr lang="it-IT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Osono</a:t>
            </a: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-Triei.  </a:t>
            </a:r>
            <a:endParaRPr lang="it-IT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631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"/>
            <a:ext cx="4842961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9477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7" y="0"/>
            <a:ext cx="48402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855094" y="0"/>
            <a:ext cx="428890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Sardi vivono su un’isola, sanno armare navi e navigare all’occorrenza, ma non sono un popolo di mare, e fanno esercitare il commercio su lunga distanza ad altri. Le prime testimonianze archeologiche provengono dall’interno, e sono in montagna gran parte dei santuari, dei siti più importanti e dei luoghi in cui si producevano oggetti di metallo su larga scala. Di fronte alla invasioni, le tribù della costa si rifugiano nell’entroterra, rinunciano all’agricoltura e  diventano pastori. </a:t>
            </a:r>
            <a:endParaRPr lang="it-IT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240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" y="0"/>
            <a:ext cx="91452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7761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Autofit/>
          </a:bodyPr>
          <a:lstStyle/>
          <a:p>
            <a:r>
              <a:rPr lang="it-IT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Gli </a:t>
            </a:r>
            <a:r>
              <a:rPr lang="it-IT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Shardana</a:t>
            </a:r>
            <a:r>
              <a:rPr lang="it-IT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rappresentati a </a:t>
            </a:r>
            <a:r>
              <a:rPr lang="it-IT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Medinet</a:t>
            </a:r>
            <a:r>
              <a:rPr lang="it-IT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Habu</a:t>
            </a:r>
            <a:r>
              <a:rPr lang="it-IT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 Tebe, in Egitto (II millennio a.C.)</a:t>
            </a:r>
            <a:br>
              <a:rPr lang="it-IT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it-IT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4" y="476672"/>
            <a:ext cx="9034687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-25932" y="5534561"/>
            <a:ext cx="91426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 I ribelli </a:t>
            </a:r>
            <a:r>
              <a:rPr lang="it-IT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Shardana</a:t>
            </a:r>
            <a:r>
              <a:rPr lang="it-IT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che nessuno ha mai saputo come combattere, arrivarono dal centro del mare navigando arditamente con le loro navi da guerra, nessuno è mai riuscito a resistergli»… «gli </a:t>
            </a:r>
            <a:r>
              <a:rPr lang="it-IT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Shardana</a:t>
            </a:r>
            <a:r>
              <a:rPr lang="it-IT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sono venuti con le loro navi da guerra dal mezzo del Gran Mare (Grande Verde), nessuno può resistergli</a:t>
            </a:r>
            <a:r>
              <a:rPr lang="it-IT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»… &lt;gli </a:t>
            </a:r>
            <a:r>
              <a:rPr lang="it-IT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Shardana</a:t>
            </a:r>
            <a:r>
              <a:rPr lang="it-IT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del mare, dal cuore ribelle, senza padroni, che nessuno aveva potuto </a:t>
            </a:r>
            <a:r>
              <a:rPr lang="it-IT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contrastare&gt; Fonti egizie e mesopotamiche ricordano i guerrieri con gli elmi cornuti……</a:t>
            </a:r>
          </a:p>
        </p:txBody>
      </p:sp>
    </p:spTree>
    <p:extLst>
      <p:ext uri="{BB962C8B-B14F-4D97-AF65-F5344CB8AC3E}">
        <p14:creationId xmlns:p14="http://schemas.microsoft.com/office/powerpoint/2010/main" val="22065362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69828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06" y="0"/>
            <a:ext cx="7766926" cy="686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34690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1"/>
            <a:ext cx="4879429" cy="650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228139"/>
            <a:ext cx="3593842" cy="2394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5141422" y="54259"/>
            <a:ext cx="400257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nuraghi  sono i monumenti megalitici più grandi d’Europa. Cominciano ad apparire attorno al II millennio a.C. Ancora oggi si discute su che tipo di funzione avessero: se fossero fortificazioni oppure osservatori astronomici, templi o tombe. Probabilmente avevano vari usi. Di fatto i villaggi si concentravano attorno alle torri, che erano diffusissime: ce n’è uno ogni 3 km quadrato.  Dimostrano sicuramente una grande padronanza delle tecniche costruttive e un avanzato progresso tecnologico. </a:t>
            </a:r>
            <a:endParaRPr lang="it-IT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4530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92" y="116632"/>
            <a:ext cx="9121096" cy="6589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01392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571" y="0"/>
            <a:ext cx="3282429" cy="690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5175250" cy="546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1334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373352" cy="669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433" y="154318"/>
            <a:ext cx="4451347" cy="6656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2216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0214" y="0"/>
            <a:ext cx="5573786" cy="68580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it-IT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 Quantunque i Cartaginesi nell'auge somma della loro potenza si facessero padroni dell'isola, non poterono però ridurre in schiavitù gli antichi possessori, essendosi gli </a:t>
            </a:r>
            <a:r>
              <a:rPr lang="it-IT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Iolei</a:t>
            </a:r>
            <a:r>
              <a:rPr lang="it-IT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rifugiati sui monti ed ivi, fattesi abitazioni sotto terra, mantenendo in quantità il bestiame, si alimentarono di latte, di formaggio e di carne, cose che avevano in abbondanza. Così, lasciando le pianure, si sottrassero alle fatiche di coltivare la terra e seguitano a vivere sui monti, senza pensieri e senza travagli, contenti dei cibi semplici, come abbiamo detto. I Cartaginesi dunque, sebbene andassero con grosse forze spesse volte contro codesti </a:t>
            </a:r>
            <a:r>
              <a:rPr lang="it-IT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Iolei</a:t>
            </a:r>
            <a:r>
              <a:rPr lang="it-IT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per le difficoltà dei luoghi e per quegli inestricabili sotterranei dei medesimi, non poterono mai raggiungerli ed in tal modo quelli si preservarono liberi. Per la stessa ragione poi, infine, i Romani, potentissimi per il vasto impero che avevano, avendo loro fatto spessissimo la guerra, per nessuna forza militare che impiegassero, poterono giungere a soggiogarli. »</a:t>
            </a:r>
          </a:p>
          <a:p>
            <a:pPr marL="0" indent="0">
              <a:buNone/>
            </a:pP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Diodoro Siculo</a:t>
            </a:r>
            <a:endParaRPr lang="it-IT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70215" cy="693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7355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506"/>
            <a:ext cx="4788024" cy="6459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4860032" y="116632"/>
            <a:ext cx="37965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Orune – fonte sacra</a:t>
            </a:r>
          </a:p>
          <a:p>
            <a:r>
              <a:rPr lang="it-IT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 </a:t>
            </a:r>
            <a:r>
              <a:rPr lang="it-IT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Tempiesu</a:t>
            </a:r>
            <a:endParaRPr lang="it-IT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52525"/>
            <a:ext cx="3971925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61298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0"/>
            <a:ext cx="8435280" cy="674136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 Gregorio ad </a:t>
            </a:r>
            <a:r>
              <a:rPr lang="it-IT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Ospitone</a:t>
            </a: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capo dei Barbaricini.</a:t>
            </a:r>
          </a:p>
          <a:p>
            <a:pPr marL="0" indent="0">
              <a:buNone/>
            </a:pPr>
            <a:endParaRPr lang="it-IT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Poiché nessuno della tua gente è Cristiano, per questo so che sei il migliore di tutto il tuo popolo: perché sei Cristiano. Mentre infatti tutti i Barbaricini vivono come animali insensati, non conoscono il vero Dio, adorano legni e pietre, tu, per il solo fatto che veneri il vero Dio, hai dimostrato quanto sei superiore a tutti.</a:t>
            </a:r>
          </a:p>
          <a:p>
            <a:pPr marL="0" indent="0">
              <a:buNone/>
            </a:pP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 dovrai mettere in atto la Fede che hai accolto anche con le buone opere e con le parole, e al servizio di Cristo, in cui tu credi; dovrai impegnare la tua posizione di preminenza, conducendo a Lui quanti potrai, facendoli battezzare e ammonendoli a prediligere la vita eterna.</a:t>
            </a:r>
          </a:p>
          <a:p>
            <a:pPr marL="0" indent="0">
              <a:buNone/>
            </a:pP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 per caso tu stesso non potrai fare ciò perché sei occupato in altro, ti chiedo, salutandoti, di aiutare in tutti i modi gli uomini che abbiamo inviato lì, cioè il mio "fratello" e </a:t>
            </a:r>
            <a:r>
              <a:rPr lang="it-IT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coepiscopo</a:t>
            </a: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Felice e il mio "figlio" Ciriaco, servo di Dio consolatore, e di aiutarli nelle loro mansioni, di mostrare la tua devozione nel Signore onnipotente, e Lui stesso sia per te un aiuto nelle buone azioni come tu lo sarai per i servi consolatori in questa buona opera, e tramite loro ti mandiamo veramente la benedizione di San Pietro Apostolo, che ti chiedo di ricevere con buona disposizione d'animo »</a:t>
            </a:r>
          </a:p>
          <a:p>
            <a:pPr marL="0" indent="0">
              <a:buNone/>
            </a:pPr>
            <a:endParaRPr lang="it-IT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 sec.</a:t>
            </a:r>
            <a:endParaRPr lang="it-IT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74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" y="0"/>
            <a:ext cx="9135652" cy="2557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133725"/>
            <a:ext cx="7620000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348" y="2557983"/>
            <a:ext cx="16113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Perfugas (SS) sono state rinvenute le testimonianze umane più antiche: risalgono a mezzo milione di anni fa. </a:t>
            </a:r>
          </a:p>
          <a:p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 paese esiste un pozzo sacro nuragico perfettamente conservato. </a:t>
            </a:r>
            <a:endParaRPr lang="it-IT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8285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9" y="260648"/>
            <a:ext cx="9124421" cy="635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67815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9163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179512" y="764704"/>
            <a:ext cx="896448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 ché la Barbagia di Sardigna assai</a:t>
            </a:r>
          </a:p>
          <a:p>
            <a:r>
              <a:rPr lang="it-IT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 le femmine sue più è pudica</a:t>
            </a:r>
          </a:p>
          <a:p>
            <a:r>
              <a:rPr lang="it-IT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che la Barbagia dov' io la lasciai </a:t>
            </a:r>
            <a:r>
              <a:rPr lang="it-IT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it-IT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it-IT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Dante </a:t>
            </a:r>
            <a:r>
              <a:rPr lang="it-IT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Alighieri, Purgatorio</a:t>
            </a:r>
            <a:r>
              <a:rPr lang="it-IT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it-IT" sz="44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it-IT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Canto </a:t>
            </a:r>
            <a:r>
              <a:rPr lang="it-IT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XXIII, </a:t>
            </a:r>
            <a:r>
              <a:rPr lang="it-IT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vv</a:t>
            </a:r>
            <a:r>
              <a:rPr lang="it-IT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it-IT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94-96</a:t>
            </a:r>
            <a:endParaRPr lang="it-IT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9892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58872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19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grazie</a:t>
            </a:r>
            <a:endParaRPr lang="it-IT" sz="199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788" y="5805264"/>
            <a:ext cx="5365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8226152" y="6524401"/>
            <a:ext cx="9178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</a:p>
        </p:txBody>
      </p:sp>
    </p:spTree>
    <p:extLst>
      <p:ext uri="{BB962C8B-B14F-4D97-AF65-F5344CB8AC3E}">
        <p14:creationId xmlns:p14="http://schemas.microsoft.com/office/powerpoint/2010/main" val="453793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14" y="6224"/>
            <a:ext cx="9165414" cy="6078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0" y="608504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Nella grotta </a:t>
            </a:r>
            <a:r>
              <a:rPr lang="it-IT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Corbeddu</a:t>
            </a: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di  Oliena furono rinvenuti resti di presenza umana che risalgono al Paleolitico Inferiore tra i 35.00 e i 10.000 anni fa. </a:t>
            </a:r>
            <a:endParaRPr lang="it-IT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192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5822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79512" y="219998"/>
            <a:ext cx="4403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 civiltà sarda è originata dalle montagne</a:t>
            </a:r>
            <a:endParaRPr lang="it-IT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425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1342" cy="6070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5138" y="6070431"/>
            <a:ext cx="9096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Civiltà montanara non significa però isolamento: dal Monte Arci l’ossidiana veniva estratta ed esportata in tutta Europa già dal Mesolitico, ovvero fra i 10.000 e i 6.000 anni fa.  </a:t>
            </a:r>
            <a:endParaRPr lang="it-IT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662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1" y="0"/>
            <a:ext cx="9132887" cy="548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0" y="5480050"/>
            <a:ext cx="8445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Sappiamo per certo che la cultura dei popoli sardi antichi è inserita in un contesto internazionale: gli oggetti di bronzo e di ferro lavorati in Sardegna,  ottenuti anche con l’apporto di minerali di stagno estratti in Cornovaglia e nel Vicino Oriente, sono diffusi in tutta l’Europa Mediterranea e in Asia Minore. </a:t>
            </a:r>
            <a:endParaRPr lang="it-IT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720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868144" y="5877272"/>
            <a:ext cx="3155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Mores - dolmen Sa </a:t>
            </a:r>
            <a:r>
              <a:rPr lang="it-IT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Coveccada</a:t>
            </a:r>
            <a:endParaRPr lang="it-IT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4506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1036</Words>
  <Application>Microsoft Office PowerPoint</Application>
  <PresentationFormat>Presentazione su schermo (4:3)</PresentationFormat>
  <Paragraphs>46</Paragraphs>
  <Slides>34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35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Gli Shardana rappresentati a Medinet Habu a Tebe, in Egitto (II millennio a.C.)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gaia</dc:creator>
  <cp:lastModifiedBy>gaia</cp:lastModifiedBy>
  <cp:revision>22</cp:revision>
  <dcterms:created xsi:type="dcterms:W3CDTF">2013-01-21T14:15:16Z</dcterms:created>
  <dcterms:modified xsi:type="dcterms:W3CDTF">2013-04-28T12:48:21Z</dcterms:modified>
</cp:coreProperties>
</file>