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8" r:id="rId3"/>
    <p:sldMasterId id="2147483720" r:id="rId4"/>
    <p:sldMasterId id="2147483732" r:id="rId5"/>
    <p:sldMasterId id="2147483744" r:id="rId6"/>
    <p:sldMasterId id="2147483756" r:id="rId7"/>
    <p:sldMasterId id="2147483769" r:id="rId8"/>
    <p:sldMasterId id="2147483783" r:id="rId9"/>
  </p:sldMasterIdLst>
  <p:notesMasterIdLst>
    <p:notesMasterId r:id="rId78"/>
  </p:notesMasterIdLst>
  <p:sldIdLst>
    <p:sldId id="530" r:id="rId10"/>
    <p:sldId id="524" r:id="rId11"/>
    <p:sldId id="536" r:id="rId12"/>
    <p:sldId id="537" r:id="rId13"/>
    <p:sldId id="539" r:id="rId14"/>
    <p:sldId id="535" r:id="rId15"/>
    <p:sldId id="546" r:id="rId16"/>
    <p:sldId id="547" r:id="rId17"/>
    <p:sldId id="545" r:id="rId18"/>
    <p:sldId id="543" r:id="rId19"/>
    <p:sldId id="550" r:id="rId20"/>
    <p:sldId id="549" r:id="rId21"/>
    <p:sldId id="548" r:id="rId22"/>
    <p:sldId id="551" r:id="rId23"/>
    <p:sldId id="541" r:id="rId24"/>
    <p:sldId id="552" r:id="rId25"/>
    <p:sldId id="554" r:id="rId26"/>
    <p:sldId id="556" r:id="rId27"/>
    <p:sldId id="558" r:id="rId28"/>
    <p:sldId id="560" r:id="rId29"/>
    <p:sldId id="589" r:id="rId30"/>
    <p:sldId id="534" r:id="rId31"/>
    <p:sldId id="583" r:id="rId32"/>
    <p:sldId id="564" r:id="rId33"/>
    <p:sldId id="566" r:id="rId34"/>
    <p:sldId id="568" r:id="rId35"/>
    <p:sldId id="585" r:id="rId36"/>
    <p:sldId id="570" r:id="rId37"/>
    <p:sldId id="497" r:id="rId38"/>
    <p:sldId id="498" r:id="rId39"/>
    <p:sldId id="499" r:id="rId40"/>
    <p:sldId id="500" r:id="rId41"/>
    <p:sldId id="501" r:id="rId42"/>
    <p:sldId id="513" r:id="rId43"/>
    <p:sldId id="514" r:id="rId44"/>
    <p:sldId id="515" r:id="rId45"/>
    <p:sldId id="517" r:id="rId46"/>
    <p:sldId id="518" r:id="rId47"/>
    <p:sldId id="519" r:id="rId48"/>
    <p:sldId id="520" r:id="rId49"/>
    <p:sldId id="521" r:id="rId50"/>
    <p:sldId id="522" r:id="rId51"/>
    <p:sldId id="577" r:id="rId52"/>
    <p:sldId id="586" r:id="rId53"/>
    <p:sldId id="587" r:id="rId54"/>
    <p:sldId id="579" r:id="rId55"/>
    <p:sldId id="591" r:id="rId56"/>
    <p:sldId id="590" r:id="rId57"/>
    <p:sldId id="419" r:id="rId58"/>
    <p:sldId id="448" r:id="rId59"/>
    <p:sldId id="447" r:id="rId60"/>
    <p:sldId id="421" r:id="rId61"/>
    <p:sldId id="429" r:id="rId62"/>
    <p:sldId id="450" r:id="rId63"/>
    <p:sldId id="427" r:id="rId64"/>
    <p:sldId id="461" r:id="rId65"/>
    <p:sldId id="463" r:id="rId66"/>
    <p:sldId id="466" r:id="rId67"/>
    <p:sldId id="433" r:id="rId68"/>
    <p:sldId id="417" r:id="rId69"/>
    <p:sldId id="451" r:id="rId70"/>
    <p:sldId id="452" r:id="rId71"/>
    <p:sldId id="453" r:id="rId72"/>
    <p:sldId id="454" r:id="rId73"/>
    <p:sldId id="396" r:id="rId74"/>
    <p:sldId id="401" r:id="rId75"/>
    <p:sldId id="334" r:id="rId76"/>
    <p:sldId id="402" r:id="rId7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D09"/>
    <a:srgbClr val="267826"/>
    <a:srgbClr val="C6EBF2"/>
    <a:srgbClr val="C7DD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74" autoAdjust="0"/>
    <p:restoredTop sz="94605" autoAdjust="0"/>
  </p:normalViewPr>
  <p:slideViewPr>
    <p:cSldViewPr>
      <p:cViewPr>
        <p:scale>
          <a:sx n="97" d="100"/>
          <a:sy n="97" d="100"/>
        </p:scale>
        <p:origin x="-114" y="-180"/>
      </p:cViewPr>
      <p:guideLst>
        <p:guide orient="horz" pos="2160"/>
        <p:guide pos="2880"/>
      </p:guideLst>
    </p:cSldViewPr>
  </p:slideViewPr>
  <p:outlineViewPr>
    <p:cViewPr>
      <p:scale>
        <a:sx n="33" d="100"/>
        <a:sy n="33" d="100"/>
      </p:scale>
      <p:origin x="0" y="317"/>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BD8F6E-CCAF-4972-9BCE-CC1A08838D87}" type="datetimeFigureOut">
              <a:rPr lang="it-IT" smtClean="0"/>
              <a:t>13/09/2021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B38F7E-8ED9-46A1-9241-8082743A3A64}" type="slidenum">
              <a:rPr lang="it-IT" smtClean="0"/>
              <a:t>‹N›</a:t>
            </a:fld>
            <a:endParaRPr lang="it-IT"/>
          </a:p>
        </p:txBody>
      </p:sp>
    </p:spTree>
    <p:extLst>
      <p:ext uri="{BB962C8B-B14F-4D97-AF65-F5344CB8AC3E}">
        <p14:creationId xmlns:p14="http://schemas.microsoft.com/office/powerpoint/2010/main" val="297778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1</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12</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13</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15</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16</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E2777F1-1914-4C85-8F8A-8384BA6BB80B}" type="slidenum">
              <a:rPr lang="it-IT" altLang="it-IT">
                <a:solidFill>
                  <a:prstClr val="black"/>
                </a:solidFill>
              </a:rPr>
              <a:pPr/>
              <a:t>20</a:t>
            </a:fld>
            <a:endParaRPr lang="it-IT" altLang="it-IT">
              <a:solidFill>
                <a:prstClr val="black"/>
              </a:solidFill>
            </a:endParaRPr>
          </a:p>
        </p:txBody>
      </p:sp>
      <p:sp>
        <p:nvSpPr>
          <p:cNvPr id="2462722" name="Segnaposto immagine diapositiva 1"/>
          <p:cNvSpPr>
            <a:spLocks noGrp="1" noRot="1" noChangeAspect="1" noTextEdit="1"/>
          </p:cNvSpPr>
          <p:nvPr>
            <p:ph type="sldImg"/>
          </p:nvPr>
        </p:nvSpPr>
        <p:spPr>
          <a:xfrm>
            <a:off x="1146175" y="685800"/>
            <a:ext cx="4573588" cy="3429000"/>
          </a:xfrm>
          <a:ln/>
        </p:spPr>
      </p:sp>
      <p:sp>
        <p:nvSpPr>
          <p:cNvPr id="2462723" name="Segnaposto note 2"/>
          <p:cNvSpPr>
            <a:spLocks noGrp="1"/>
          </p:cNvSpPr>
          <p:nvPr>
            <p:ph type="body" idx="1"/>
          </p:nvPr>
        </p:nvSpPr>
        <p:spPr>
          <a:noFill/>
        </p:spPr>
        <p:txBody>
          <a:bodyPr lIns="89028" tIns="44514" rIns="89028" bIns="44514"/>
          <a:lstStyle/>
          <a:p>
            <a:endParaRPr lang="en-US" altLang="en-US"/>
          </a:p>
        </p:txBody>
      </p:sp>
      <p:sp>
        <p:nvSpPr>
          <p:cNvPr id="2462724" name="Segnaposto numero diapositiva 3"/>
          <p:cNvSpPr txBox="1">
            <a:spLocks noGrp="1"/>
          </p:cNvSpPr>
          <p:nvPr/>
        </p:nvSpPr>
        <p:spPr bwMode="auto">
          <a:xfrm>
            <a:off x="3884463" y="8685878"/>
            <a:ext cx="2972004" cy="45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028" tIns="44514" rIns="89028" bIns="44514" anchor="b"/>
          <a:lstStyle>
            <a:lvl1pPr algn="l" defTabSz="963613">
              <a:defRPr>
                <a:solidFill>
                  <a:schemeClr val="tx1"/>
                </a:solidFill>
                <a:latin typeface="Arial" charset="0"/>
              </a:defRPr>
            </a:lvl1pPr>
            <a:lvl2pPr marL="742950" indent="-285750" algn="l" defTabSz="963613">
              <a:defRPr>
                <a:solidFill>
                  <a:schemeClr val="tx1"/>
                </a:solidFill>
                <a:latin typeface="Arial" charset="0"/>
              </a:defRPr>
            </a:lvl2pPr>
            <a:lvl3pPr marL="1143000" indent="-228600" algn="l" defTabSz="963613">
              <a:defRPr>
                <a:solidFill>
                  <a:schemeClr val="tx1"/>
                </a:solidFill>
                <a:latin typeface="Arial" charset="0"/>
              </a:defRPr>
            </a:lvl3pPr>
            <a:lvl4pPr marL="1600200" indent="-228600" algn="l" defTabSz="963613">
              <a:defRPr>
                <a:solidFill>
                  <a:schemeClr val="tx1"/>
                </a:solidFill>
                <a:latin typeface="Arial" charset="0"/>
              </a:defRPr>
            </a:lvl4pPr>
            <a:lvl5pPr marL="2057400" indent="-228600" algn="l" defTabSz="963613">
              <a:defRPr>
                <a:solidFill>
                  <a:schemeClr val="tx1"/>
                </a:solidFill>
                <a:latin typeface="Arial" charset="0"/>
              </a:defRPr>
            </a:lvl5pPr>
            <a:lvl6pPr marL="2514600" indent="-228600" defTabSz="963613" fontAlgn="base">
              <a:spcBef>
                <a:spcPct val="0"/>
              </a:spcBef>
              <a:spcAft>
                <a:spcPct val="0"/>
              </a:spcAft>
              <a:defRPr>
                <a:solidFill>
                  <a:schemeClr val="tx1"/>
                </a:solidFill>
                <a:latin typeface="Arial" charset="0"/>
              </a:defRPr>
            </a:lvl6pPr>
            <a:lvl7pPr marL="2971800" indent="-228600" defTabSz="963613" fontAlgn="base">
              <a:spcBef>
                <a:spcPct val="0"/>
              </a:spcBef>
              <a:spcAft>
                <a:spcPct val="0"/>
              </a:spcAft>
              <a:defRPr>
                <a:solidFill>
                  <a:schemeClr val="tx1"/>
                </a:solidFill>
                <a:latin typeface="Arial" charset="0"/>
              </a:defRPr>
            </a:lvl7pPr>
            <a:lvl8pPr marL="3429000" indent="-228600" defTabSz="963613" fontAlgn="base">
              <a:spcBef>
                <a:spcPct val="0"/>
              </a:spcBef>
              <a:spcAft>
                <a:spcPct val="0"/>
              </a:spcAft>
              <a:defRPr>
                <a:solidFill>
                  <a:schemeClr val="tx1"/>
                </a:solidFill>
                <a:latin typeface="Arial" charset="0"/>
              </a:defRPr>
            </a:lvl8pPr>
            <a:lvl9pPr marL="3886200" indent="-228600" defTabSz="963613" fontAlgn="base">
              <a:spcBef>
                <a:spcPct val="0"/>
              </a:spcBef>
              <a:spcAft>
                <a:spcPct val="0"/>
              </a:spcAft>
              <a:defRPr>
                <a:solidFill>
                  <a:schemeClr val="tx1"/>
                </a:solidFill>
                <a:latin typeface="Arial" charset="0"/>
              </a:defRPr>
            </a:lvl9pPr>
          </a:lstStyle>
          <a:p>
            <a:pPr algn="r" fontAlgn="base">
              <a:spcBef>
                <a:spcPct val="0"/>
              </a:spcBef>
              <a:spcAft>
                <a:spcPct val="0"/>
              </a:spcAft>
            </a:pPr>
            <a:fld id="{F2B49227-F8E5-4F43-AD2A-E6294D2BDE15}" type="slidenum">
              <a:rPr lang="it-IT" altLang="en-US" sz="1100">
                <a:solidFill>
                  <a:prstClr val="black"/>
                </a:solidFill>
              </a:rPr>
              <a:pPr algn="r" fontAlgn="base">
                <a:spcBef>
                  <a:spcPct val="0"/>
                </a:spcBef>
                <a:spcAft>
                  <a:spcPct val="0"/>
                </a:spcAft>
              </a:pPr>
              <a:t>20</a:t>
            </a:fld>
            <a:endParaRPr lang="it-IT" altLang="en-US" sz="110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21</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22</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23</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24</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25</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2</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26</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27</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28</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35</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36</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37</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38</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39</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40</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41</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3</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43</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44</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45</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46</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47</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48</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56</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58</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t>60</a:t>
            </a:fld>
            <a:endParaRPr lang="it-IT"/>
          </a:p>
        </p:txBody>
      </p:sp>
    </p:spTree>
    <p:extLst>
      <p:ext uri="{BB962C8B-B14F-4D97-AF65-F5344CB8AC3E}">
        <p14:creationId xmlns:p14="http://schemas.microsoft.com/office/powerpoint/2010/main" val="142748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4</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6</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7</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8</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10</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B38F7E-8ED9-46A1-9241-8082743A3A64}" type="slidenum">
              <a:rPr lang="it-IT" smtClean="0">
                <a:solidFill>
                  <a:prstClr val="black"/>
                </a:solidFill>
              </a:rPr>
              <a:pPr/>
              <a:t>11</a:t>
            </a:fld>
            <a:endParaRPr lang="it-IT">
              <a:solidFill>
                <a:prstClr val="black"/>
              </a:solidFill>
            </a:endParaRPr>
          </a:p>
        </p:txBody>
      </p:sp>
    </p:spTree>
    <p:extLst>
      <p:ext uri="{BB962C8B-B14F-4D97-AF65-F5344CB8AC3E}">
        <p14:creationId xmlns:p14="http://schemas.microsoft.com/office/powerpoint/2010/main" val="1427484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t>13/09/2021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2982754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t>13/09/2021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39143278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856140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903893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33064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t>13/09/2021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3883349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06519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39422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01992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2C36D27-3812-48D2-80B0-15B93E59A924}" type="datetimeFigureOut">
              <a:rPr lang="it-IT" smtClean="0">
                <a:solidFill>
                  <a:prstClr val="black">
                    <a:tint val="75000"/>
                  </a:prstClr>
                </a:solidFill>
              </a:rPr>
              <a:pPr/>
              <a:t>13/09/2021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36274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2C36D27-3812-48D2-80B0-15B93E59A924}" type="datetimeFigureOut">
              <a:rPr lang="it-IT" smtClean="0">
                <a:solidFill>
                  <a:prstClr val="black">
                    <a:tint val="75000"/>
                  </a:prstClr>
                </a:solidFill>
              </a:rPr>
              <a:pPr/>
              <a:t>13/09/2021</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12632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2C36D27-3812-48D2-80B0-15B93E59A924}" type="datetimeFigureOut">
              <a:rPr lang="it-IT" smtClean="0">
                <a:solidFill>
                  <a:prstClr val="black">
                    <a:tint val="75000"/>
                  </a:prstClr>
                </a:solidFill>
              </a:rPr>
              <a:pPr/>
              <a:t>13/09/2021</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04389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2C36D27-3812-48D2-80B0-15B93E59A924}" type="datetimeFigureOut">
              <a:rPr lang="it-IT" smtClean="0">
                <a:solidFill>
                  <a:prstClr val="black">
                    <a:tint val="75000"/>
                  </a:prstClr>
                </a:solidFill>
              </a:rPr>
              <a:pPr/>
              <a:t>13/09/2021</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96221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C36D27-3812-48D2-80B0-15B93E59A924}" type="datetimeFigureOut">
              <a:rPr lang="it-IT" smtClean="0">
                <a:solidFill>
                  <a:prstClr val="black">
                    <a:tint val="75000"/>
                  </a:prstClr>
                </a:solidFill>
              </a:rPr>
              <a:pPr/>
              <a:t>13/09/2021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23796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t>13/09/2021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1660958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C36D27-3812-48D2-80B0-15B93E59A924}" type="datetimeFigureOut">
              <a:rPr lang="it-IT" smtClean="0">
                <a:solidFill>
                  <a:prstClr val="black">
                    <a:tint val="75000"/>
                  </a:prstClr>
                </a:solidFill>
              </a:rPr>
              <a:pPr/>
              <a:t>13/09/2021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66973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60024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97301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141882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03782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97217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62232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35613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630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67671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4681724-DDA1-4448-ACBF-A5C6246C95EE}" type="datetimeFigureOut">
              <a:rPr lang="it-IT" smtClean="0"/>
              <a:t>13/09/2021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2529724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633563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39374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78623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670925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637727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301211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50631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872915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17580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67383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4681724-DDA1-4448-ACBF-A5C6246C95EE}" type="datetimeFigureOut">
              <a:rPr lang="it-IT" smtClean="0"/>
              <a:t>13/09/2021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2998074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990018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336525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474253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036534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345766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942394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73252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311824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13/09/2021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924919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A7E54CE-DBEA-438E-8F5D-BC0529C3215E}" type="datetimeFigureOut">
              <a:rPr lang="it-IT" smtClean="0">
                <a:solidFill>
                  <a:prstClr val="black">
                    <a:tint val="75000"/>
                  </a:prstClr>
                </a:solidFill>
              </a:rPr>
              <a:pPr/>
              <a:t>13/09/2021</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86169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4681724-DDA1-4448-ACBF-A5C6246C95EE}" type="datetimeFigureOut">
              <a:rPr lang="it-IT" smtClean="0"/>
              <a:t>13/09/2021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9665560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A7E54CE-DBEA-438E-8F5D-BC0529C3215E}" type="datetimeFigureOut">
              <a:rPr lang="it-IT" smtClean="0">
                <a:solidFill>
                  <a:prstClr val="black">
                    <a:tint val="75000"/>
                  </a:prstClr>
                </a:solidFill>
              </a:rPr>
              <a:pPr/>
              <a:t>13/09/2021</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203208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A7E54CE-DBEA-438E-8F5D-BC0529C3215E}" type="datetimeFigureOut">
              <a:rPr lang="it-IT" smtClean="0">
                <a:solidFill>
                  <a:prstClr val="black">
                    <a:tint val="75000"/>
                  </a:prstClr>
                </a:solidFill>
              </a:rPr>
              <a:pPr/>
              <a:t>13/09/2021</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154051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13/09/2021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527176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13/09/2021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600371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292569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768449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034022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455798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495235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6571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4681724-DDA1-4448-ACBF-A5C6246C95EE}" type="datetimeFigureOut">
              <a:rPr lang="it-IT" smtClean="0"/>
              <a:t>13/09/2021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3057131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950517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48543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994446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521431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766613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027945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208533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9/13/2021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8507034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9/13/2021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28338328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9/13/2021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740879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681724-DDA1-4448-ACBF-A5C6246C95EE}" type="datetimeFigureOut">
              <a:rPr lang="it-IT" smtClean="0"/>
              <a:t>13/09/2021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12915375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9/13/2021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29078784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rPr>
              <a:pPr/>
              <a:t>9/13/2021</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34398925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rPr>
              <a:pPr/>
              <a:t>9/13/2021</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29406732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rPr>
              <a:pPr/>
              <a:t>9/13/2021</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8948469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9/13/2021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4213939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9/13/2021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32941566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9/13/2021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940683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9/13/2021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26130060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txBox="1">
            <a:spLocks noGrp="1"/>
          </p:cNvSpPr>
          <p:nvPr>
            <p:ph type="title"/>
          </p:nvPr>
        </p:nvSpPr>
        <p:spPr>
          <a:xfrm>
            <a:off x="685800" y="609603"/>
            <a:ext cx="7772400" cy="1143000"/>
          </a:xfrm>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685800" y="1981203"/>
            <a:ext cx="3810003" cy="411480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4648196" y="1981203"/>
            <a:ext cx="3810003" cy="198120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txBox="1">
            <a:spLocks noGrp="1"/>
          </p:cNvSpPr>
          <p:nvPr>
            <p:ph idx="3"/>
          </p:nvPr>
        </p:nvSpPr>
        <p:spPr>
          <a:xfrm>
            <a:off x="4648196" y="4114800"/>
            <a:ext cx="3810003" cy="198120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p:cNvSpPr txBox="1">
            <a:spLocks noGrp="1"/>
          </p:cNvSpPr>
          <p:nvPr>
            <p:ph type="dt" sz="half" idx="10"/>
          </p:nvPr>
        </p:nvSpPr>
        <p:spPr/>
        <p:txBody>
          <a:bodyPr/>
          <a:lstStyle>
            <a:lvl1pPr>
              <a:defRPr/>
            </a:lvl1pPr>
          </a:lstStyle>
          <a:p>
            <a:pPr>
              <a:defRPr/>
            </a:pPr>
            <a:endParaRPr>
              <a:solidFill>
                <a:prstClr val="white">
                  <a:tint val="75000"/>
                </a:prstClr>
              </a:solidFill>
            </a:endParaRPr>
          </a:p>
        </p:txBody>
      </p:sp>
      <p:sp>
        <p:nvSpPr>
          <p:cNvPr id="7" name="Rectangle 5"/>
          <p:cNvSpPr txBox="1">
            <a:spLocks noGrp="1"/>
          </p:cNvSpPr>
          <p:nvPr>
            <p:ph type="ftr" sz="quarter" idx="11"/>
          </p:nvPr>
        </p:nvSpPr>
        <p:spPr/>
        <p:txBody>
          <a:bodyPr/>
          <a:lstStyle>
            <a:lvl1pPr>
              <a:defRPr/>
            </a:lvl1pPr>
          </a:lstStyle>
          <a:p>
            <a:pPr>
              <a:defRPr/>
            </a:pPr>
            <a:endParaRPr>
              <a:solidFill>
                <a:prstClr val="white">
                  <a:tint val="75000"/>
                </a:prstClr>
              </a:solidFill>
            </a:endParaRPr>
          </a:p>
        </p:txBody>
      </p:sp>
      <p:sp>
        <p:nvSpPr>
          <p:cNvPr id="8" name="Rectangle 6"/>
          <p:cNvSpPr txBox="1">
            <a:spLocks noGrp="1"/>
          </p:cNvSpPr>
          <p:nvPr>
            <p:ph type="sldNum" sz="quarter" idx="12"/>
          </p:nvPr>
        </p:nvSpPr>
        <p:spPr/>
        <p:txBody>
          <a:bodyPr/>
          <a:lstStyle>
            <a:lvl1pPr>
              <a:defRPr/>
            </a:lvl1pPr>
          </a:lstStyle>
          <a:p>
            <a:fld id="{395C4684-55F1-425D-9FA7-4DDD652227A2}" type="slidenum">
              <a:rPr lang="it-IT" altLang="it-IT">
                <a:solidFill>
                  <a:prstClr val="white">
                    <a:tint val="75000"/>
                  </a:prstClr>
                </a:solidFill>
              </a:rPr>
              <a:pPr/>
              <a:t>‹N›</a:t>
            </a:fld>
            <a:endParaRPr lang="it-IT" altLang="it-IT">
              <a:solidFill>
                <a:prstClr val="white">
                  <a:tint val="75000"/>
                </a:prstClr>
              </a:solidFill>
            </a:endParaRPr>
          </a:p>
        </p:txBody>
      </p:sp>
    </p:spTree>
    <p:extLst>
      <p:ext uri="{BB962C8B-B14F-4D97-AF65-F5344CB8AC3E}">
        <p14:creationId xmlns:p14="http://schemas.microsoft.com/office/powerpoint/2010/main" val="4030986489"/>
      </p:ext>
    </p:extLst>
  </p:cSld>
  <p:clrMapOvr>
    <a:masterClrMapping/>
  </p:clrMapOvr>
  <p:transition/>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52BE69D-09A5-492D-AD18-BB3E9B6B004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100857261"/>
      </p:ext>
    </p:extLst>
  </p:cSld>
  <p:clrMapOvr>
    <a:masterClrMapping/>
  </p:clrMapOvr>
  <p:transition>
    <p:zoom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t>13/09/2021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17704286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44D991B-31CA-411F-BA74-B030D31FFA3E}"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380635737"/>
      </p:ext>
    </p:extLst>
  </p:cSld>
  <p:clrMapOvr>
    <a:masterClrMapping/>
  </p:clrMapOvr>
  <p:transition>
    <p:zoom dir="in"/>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907B996-EAA6-4757-91F0-5315DAB5D90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977053992"/>
      </p:ext>
    </p:extLst>
  </p:cSld>
  <p:clrMapOvr>
    <a:masterClrMapping/>
  </p:clrMapOvr>
  <p:transition>
    <p:zoom dir="in"/>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E3A12EA0-1F46-4F49-A920-D1E08F4477F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752144845"/>
      </p:ext>
    </p:extLst>
  </p:cSld>
  <p:clrMapOvr>
    <a:masterClrMapping/>
  </p:clrMapOvr>
  <p:transition>
    <p:zoom dir="in"/>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446AF223-59BD-4C3F-91F2-1BF1CA3C9B3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279815132"/>
      </p:ext>
    </p:extLst>
  </p:cSld>
  <p:clrMapOvr>
    <a:masterClrMapping/>
  </p:clrMapOvr>
  <p:transition>
    <p:zoom dir="in"/>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lt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lt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4BAC02BC-3CB3-4F6E-97F8-762F68D8CC0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464641151"/>
      </p:ext>
    </p:extLst>
  </p:cSld>
  <p:clrMapOvr>
    <a:masterClrMapping/>
  </p:clrMapOvr>
  <p:transition>
    <p:zoom dir="in"/>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lt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8E0E51A0-667C-4FFD-8B80-AECF9671E86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305449172"/>
      </p:ext>
    </p:extLst>
  </p:cSld>
  <p:clrMapOvr>
    <a:masterClrMapping/>
  </p:clrMapOvr>
  <p:transition>
    <p:zoom dir="in"/>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412ED851-13A6-4CCA-B1F8-1C9235FE9B1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245001665"/>
      </p:ext>
    </p:extLst>
  </p:cSld>
  <p:clrMapOvr>
    <a:masterClrMapping/>
  </p:clrMapOvr>
  <p:transition>
    <p:zoom dir="in"/>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014C27C1-7E84-4620-87DE-1086D44EE869}"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339781408"/>
      </p:ext>
    </p:extLst>
  </p:cSld>
  <p:clrMapOvr>
    <a:masterClrMapping/>
  </p:clrMapOvr>
  <p:transition>
    <p:zoom dir="in"/>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8736B4E-9706-4810-985B-3AE78F78E46C}"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794481625"/>
      </p:ext>
    </p:extLst>
  </p:cSld>
  <p:clrMapOvr>
    <a:masterClrMapping/>
  </p:clrMapOvr>
  <p:transition>
    <p:zoom dir="in"/>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B829ABB-2C89-475A-B6A4-C269ED4AAE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871889179"/>
      </p:ext>
    </p:extLst>
  </p:cSld>
  <p:clrMapOvr>
    <a:masterClrMapping/>
  </p:clrMapOvr>
  <p:transition>
    <p:zoom dir="in"/>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t>13/09/2021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19898402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fld id="{78D24D06-38EA-4C63-94AF-935804F76AA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205641827"/>
      </p:ext>
    </p:extLst>
  </p:cSld>
  <p:clrMapOvr>
    <a:masterClrMapping/>
  </p:clrMapOvr>
  <p:transition>
    <p:zoom dir="in"/>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a:xfrm>
            <a:off x="6553200" y="6245225"/>
            <a:ext cx="2133600" cy="476250"/>
          </a:xfrm>
        </p:spPr>
        <p:txBody>
          <a:bodyPr/>
          <a:lstStyle>
            <a:lvl1pPr>
              <a:defRPr/>
            </a:lvl1pPr>
          </a:lstStyle>
          <a:p>
            <a:fld id="{3E5A161B-1630-417C-9426-14DBC4239DB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106017542"/>
      </p:ext>
    </p:extLst>
  </p:cSld>
  <p:clrMapOvr>
    <a:masterClrMapping/>
  </p:clrMapOvr>
  <p:transition>
    <p:zoom dir="in"/>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384752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541486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876492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229325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195237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632870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160647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16243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67826"/>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81724-DDA1-4448-ACBF-A5C6246C95EE}" type="datetimeFigureOut">
              <a:rPr lang="it-IT" smtClean="0"/>
              <a:t>13/09/2021</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8F432-CD47-4CF5-B182-62B2DA3F31D9}" type="slidenum">
              <a:rPr lang="it-IT" smtClean="0"/>
              <a:t>‹N›</a:t>
            </a:fld>
            <a:endParaRPr lang="it-IT"/>
          </a:p>
        </p:txBody>
      </p:sp>
    </p:spTree>
    <p:extLst>
      <p:ext uri="{BB962C8B-B14F-4D97-AF65-F5344CB8AC3E}">
        <p14:creationId xmlns:p14="http://schemas.microsoft.com/office/powerpoint/2010/main" val="3752220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67826"/>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C36D27-3812-48D2-80B0-15B93E59A924}"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87688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267826"/>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3476170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267826"/>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2827924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E54CE-DBEA-438E-8F5D-BC0529C3215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8710678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267826"/>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6202894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9/13/2021</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2443460568"/>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chemeClr val="bg1"/>
            </a:gs>
          </a:gsLst>
          <a:lin ang="5400000" scaled="1"/>
        </a:gra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843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84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vl1pPr>
          </a:lstStyle>
          <a:p>
            <a:pPr fontAlgn="base">
              <a:spcBef>
                <a:spcPct val="0"/>
              </a:spcBef>
              <a:spcAft>
                <a:spcPct val="0"/>
              </a:spcAft>
            </a:pPr>
            <a:endParaRPr lang="it-IT" altLang="it-IT" smtClean="0">
              <a:solidFill>
                <a:srgbClr val="000000"/>
              </a:solidFill>
            </a:endParaRPr>
          </a:p>
        </p:txBody>
      </p:sp>
      <p:sp>
        <p:nvSpPr>
          <p:cNvPr id="184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lgn="ctr" fontAlgn="base">
              <a:spcBef>
                <a:spcPct val="0"/>
              </a:spcBef>
              <a:spcAft>
                <a:spcPct val="0"/>
              </a:spcAft>
            </a:pPr>
            <a:endParaRPr lang="it-IT" altLang="it-IT" smtClean="0">
              <a:solidFill>
                <a:srgbClr val="000000"/>
              </a:solidFill>
            </a:endParaRPr>
          </a:p>
        </p:txBody>
      </p:sp>
      <p:sp>
        <p:nvSpPr>
          <p:cNvPr id="184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06F20140-C829-45D8-BA73-2FAB05C03076}" type="slidenum">
              <a:rPr lang="it-IT" altLang="it-IT" smtClean="0">
                <a:solidFill>
                  <a:srgbClr val="000000"/>
                </a:solidFill>
              </a:rPr>
              <a:pPr fontAlgn="base">
                <a:spcBef>
                  <a:spcPct val="0"/>
                </a:spcBef>
                <a:spcAft>
                  <a:spcPct val="0"/>
                </a:spcAft>
              </a:pPr>
              <a:t>‹N›</a:t>
            </a:fld>
            <a:endParaRPr lang="it-IT" altLang="it-IT" smtClean="0">
              <a:solidFill>
                <a:srgbClr val="000000"/>
              </a:solidFill>
            </a:endParaRPr>
          </a:p>
        </p:txBody>
      </p:sp>
    </p:spTree>
    <p:extLst>
      <p:ext uri="{BB962C8B-B14F-4D97-AF65-F5344CB8AC3E}">
        <p14:creationId xmlns:p14="http://schemas.microsoft.com/office/powerpoint/2010/main" val="198823905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transition>
    <p:zoom dir="in"/>
  </p:transition>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267826"/>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81724-DDA1-4448-ACBF-A5C6246C95EE}" type="datetimeFigureOut">
              <a:rPr lang="it-IT" smtClean="0">
                <a:solidFill>
                  <a:prstClr val="black">
                    <a:tint val="75000"/>
                  </a:prstClr>
                </a:solidFill>
              </a:rPr>
              <a:pPr/>
              <a:t>13/09/2021</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422318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giss.nasa.gov/research/news/20160120/" TargetMode="External"/><Relationship Id="rId1" Type="http://schemas.openxmlformats.org/officeDocument/2006/relationships/slideLayout" Target="../slideLayouts/slideLayout85.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5.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1.jpeg"/><Relationship Id="rId3" Type="http://schemas.openxmlformats.org/officeDocument/2006/relationships/image" Target="../media/image25.jpeg"/><Relationship Id="rId7" Type="http://schemas.openxmlformats.org/officeDocument/2006/relationships/hyperlink" Target="http://www.google.it/url?url=http://www.sardiniapost.it/economia/incentivi-agricoltura-falchi-replica-confindustria-nessuna-pena/&amp;rct=j&amp;frm=1&amp;q=&amp;esrc=s&amp;sa=U&amp;ved=0ahUKEwjyhqmX_anOAhVIrRQKHbWmA0sQwW4IHDAD&amp;usg=AFQjCNFj8h64RtKAfJO_wkf9f7XqQVTUAA" TargetMode="External"/><Relationship Id="rId12" Type="http://schemas.openxmlformats.org/officeDocument/2006/relationships/hyperlink" Target="http://www.google.it/url?url=http://www.insella.it/sport/traffico-autostrade-pasqua-e-pasquetta-previsto-intenso-da-venerdi-martedi-135122&amp;rct=j&amp;frm=1&amp;q=&amp;esrc=s&amp;sa=U&amp;ved=0ahUKEwiq_sHr_qnOAhVFWRQKHfnODxUQwW4IMjAO&amp;usg=AFQjCNFuNS7OUlzpiNSyWFzQmpUmx1KxzA" TargetMode="External"/><Relationship Id="rId2" Type="http://schemas.openxmlformats.org/officeDocument/2006/relationships/notesSlide" Target="../notesSlides/notesSlide14.xml"/><Relationship Id="rId1" Type="http://schemas.openxmlformats.org/officeDocument/2006/relationships/slideLayout" Target="../slideLayouts/slideLayout85.xml"/><Relationship Id="rId6" Type="http://schemas.openxmlformats.org/officeDocument/2006/relationships/image" Target="../media/image27.jpeg"/><Relationship Id="rId11" Type="http://schemas.openxmlformats.org/officeDocument/2006/relationships/image" Target="../media/image30.jpeg"/><Relationship Id="rId5" Type="http://schemas.openxmlformats.org/officeDocument/2006/relationships/hyperlink" Target="http://www.google.it/url?url=http://www.financialounge.com/azienda/etica-sgr/news/indonesia-frenare-la-deforestazione-ed-il-degrado-ambientale/&amp;rct=j&amp;frm=1&amp;q=&amp;esrc=s&amp;sa=U&amp;ved=0ahUKEwjN1un3_KnOAhVFSBQKHf6_AREQwW4IIjAG&amp;usg=AFQjCNFLT1XCNeQTCqousqNpp5ltMy7KzQ" TargetMode="External"/><Relationship Id="rId15" Type="http://schemas.openxmlformats.org/officeDocument/2006/relationships/image" Target="../media/image32.jpeg"/><Relationship Id="rId10" Type="http://schemas.openxmlformats.org/officeDocument/2006/relationships/image" Target="../media/image29.jpeg"/><Relationship Id="rId4" Type="http://schemas.openxmlformats.org/officeDocument/2006/relationships/image" Target="../media/image26.jpeg"/><Relationship Id="rId9" Type="http://schemas.openxmlformats.org/officeDocument/2006/relationships/hyperlink" Target="http://www.google.it/url?url=http://www.qualenergia.it/articoli/20150910-se-le-citt%C3%A0-puntassero-sulla-sostenibilit%C3%A0-risparmieremmo-17mila-miliardi-di-dolla&amp;rct=j&amp;frm=1&amp;q=&amp;esrc=s&amp;sa=U&amp;ved=0ahUKEwja_PSj_anOAhXIVRQKHfCQDCYQwW4ILDAL&amp;usg=AFQjCNGqrgq1Mn0ChgC80bJPBYXN_DDKuA" TargetMode="External"/><Relationship Id="rId14" Type="http://schemas.openxmlformats.org/officeDocument/2006/relationships/hyperlink" Target="http://www.google.it/url?url=http://www.ideegreen.it/polveri-sottili-2-27805.html&amp;rct=j&amp;frm=1&amp;q=&amp;esrc=s&amp;sa=U&amp;ved=0ahUKEwiz6_2k_6nOAhUDaxQKHZSAB14QwW4IOjAR&amp;usg=AFQjCNEPOqRM1pD-lXIt5BYx16VX4f4eVA"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9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6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67.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6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67.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67.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hyperlink" Target="http://www.google.it/url?sa=i&amp;rct=j&amp;q=&amp;esrc=s&amp;source=images&amp;cd=&amp;cad=rja&amp;uact=8&amp;ved=0CAcQjRw&amp;url=http://www.montagna.tv/cms/50931/rivoluzione-industriale-responsabile-del-ritiro-dei-ghiacciai-alpini&amp;ei=h8bpVIKEHZP7au37guAN&amp;bvm=bv.86475890,d.d24&amp;psig=AFQjCNFUPB9S8-89SOGUDD0aGp580hQeWQ&amp;ust=1424693147935738" TargetMode="External"/><Relationship Id="rId3" Type="http://schemas.openxmlformats.org/officeDocument/2006/relationships/image" Target="../media/image42.jpeg"/><Relationship Id="rId7" Type="http://schemas.openxmlformats.org/officeDocument/2006/relationships/image" Target="../media/image44.jpeg"/><Relationship Id="rId2" Type="http://schemas.openxmlformats.org/officeDocument/2006/relationships/hyperlink" Target="http://www.google.it/url?sa=i&amp;rct=j&amp;q=&amp;esrc=s&amp;source=images&amp;cd=&amp;cad=rja&amp;uact=8&amp;ved=0CAcQjRw&amp;url=http://www.gommonauti.it/articolo466.html&amp;ei=FsXpVLjeMdTfarDWgjA&amp;bvm=bv.86475890,d.d24&amp;psig=AFQjCNFDshUWPSwsEd3urmLo6H8awp08NQ&amp;ust=1424692824631845" TargetMode="External"/><Relationship Id="rId1" Type="http://schemas.openxmlformats.org/officeDocument/2006/relationships/slideLayout" Target="../slideLayouts/slideLayout91.xml"/><Relationship Id="rId6" Type="http://schemas.openxmlformats.org/officeDocument/2006/relationships/hyperlink" Target="http://www.google.it/url?sa=i&amp;rct=j&amp;q=&amp;esrc=s&amp;source=images&amp;cd=&amp;cad=rja&amp;uact=8&amp;ved=0CAcQjRw&amp;url=http://it.wikipedia.org/wiki/Banchisa&amp;ei=8MXpVMC9D9PiaI39gcgH&amp;bvm=bv.86475890,d.d24&amp;psig=AFQjCNHKCeePZ1g_A28AMLSiCTFDwQCQuw&amp;ust=1424693088123994" TargetMode="External"/><Relationship Id="rId5" Type="http://schemas.openxmlformats.org/officeDocument/2006/relationships/image" Target="../media/image43.jpeg"/><Relationship Id="rId4" Type="http://schemas.openxmlformats.org/officeDocument/2006/relationships/hyperlink" Target="http://www.google.it/url?sa=i&amp;rct=j&amp;q=&amp;esrc=s&amp;source=images&amp;cd=&amp;cad=rja&amp;uact=8&amp;ved=0CAcQjRw&amp;url=http://www.meteoweb.eu/2013/11/alluvione-sardegna-il-disperato-appello-di-un-geologo-ascoltateci/240895/&amp;ei=rMXpVIPuMs7kaoTPgugH&amp;bvm=bv.86475890,d.d24&amp;psig=AFQjCNHu3ymje3CBAmU12Ncz2rx9FFI1vw&amp;ust=1424692926021814" TargetMode="External"/><Relationship Id="rId9"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hyperlink" Target="http://www.google.it/url?sa=i&amp;rct=j&amp;q=&amp;esrc=s&amp;source=images&amp;cd=&amp;cad=rja&amp;uact=8&amp;ved=0CAcQjRw&amp;url=http://www.lifegate.it/persone/news/coralli-sotto-tutela-per-proteggerli-dal-riscaldamento-degli-oceani&amp;ei=LHcUVdDwEIrkaqCqgrgB&amp;bvm=bv.89217033,d.d24&amp;psig=AFQjCNHv3hw5jaaQfjlQHqwDRgTMCCPVCQ&amp;ust=1427490856882057" TargetMode="External"/><Relationship Id="rId7" Type="http://schemas.openxmlformats.org/officeDocument/2006/relationships/hyperlink" Target="http://www.google.it/url?sa=i&amp;rct=j&amp;q=&amp;esrc=s&amp;source=images&amp;cd=&amp;cad=rja&amp;uact=8&amp;ved=0CAcQjRw&amp;url=http://www.3bmeteo.com/giornale-meteo/ghiacci-artici--luglio-2014--4--mese-con-il-livello-pi--basso-di-estensione-del-pack-66433&amp;ei=qYAUVZKSMM7baNmygBA&amp;bvm=bv.89381419,d.d24&amp;psig=AFQjCNHjJHmRxyux8_Lf6MlzbfyOYGUreg&amp;ust=1427493092264974" TargetMode="External"/><Relationship Id="rId2" Type="http://schemas.openxmlformats.org/officeDocument/2006/relationships/image" Target="../media/image46.jpeg"/><Relationship Id="rId1" Type="http://schemas.openxmlformats.org/officeDocument/2006/relationships/slideLayout" Target="../slideLayouts/slideLayout85.xml"/><Relationship Id="rId6" Type="http://schemas.openxmlformats.org/officeDocument/2006/relationships/image" Target="../media/image48.jpeg"/><Relationship Id="rId5" Type="http://schemas.openxmlformats.org/officeDocument/2006/relationships/hyperlink" Target="http://www.google.it/url?sa=i&amp;rct=j&amp;q=&amp;esrc=s&amp;frm=1&amp;source=images&amp;cd=&amp;cad=rja&amp;uact=8&amp;ved=0ahUKEwj3y-HqwrjKAhXBshQKHZ-ODWsQjRwIBw&amp;url=http://edgeyk.com/article/new-study-looks-at-whether-thawing-permafrost-contributes-to-greenhouse-gas/&amp;psig=AFQjCNG5wU6QGRH6ws0zHGFDwb4YqGFWLg&amp;ust=1453383795889072" TargetMode="Externa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5.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hyperlink" Target="https://it.wikipedia.org/wiki/Mira_(Italia)" TargetMode="External"/><Relationship Id="rId13" Type="http://schemas.openxmlformats.org/officeDocument/2006/relationships/hyperlink" Target="http://www.google.it/url?sa=i&amp;rct=j&amp;q=&amp;esrc=s&amp;frm=1&amp;source=images&amp;cd=&amp;cad=rja&amp;uact=8&amp;ved=0ahUKEwiGtvOgtKfLAhXJQBQKHWhsDP4QjRwIBw&amp;url=http://www.quotidiano.net/gran-bretagna-maltempo-1.1602531&amp;psig=AFQjCNHalQwhqwni1P_sNIM1AhexrSiL5w&amp;ust=1457193819940956" TargetMode="External"/><Relationship Id="rId3" Type="http://schemas.openxmlformats.org/officeDocument/2006/relationships/image" Target="../media/image53.jpeg"/><Relationship Id="rId7" Type="http://schemas.openxmlformats.org/officeDocument/2006/relationships/image" Target="../media/image55.jpeg"/><Relationship Id="rId12" Type="http://schemas.openxmlformats.org/officeDocument/2006/relationships/image" Target="../media/image56.jpeg"/><Relationship Id="rId2" Type="http://schemas.openxmlformats.org/officeDocument/2006/relationships/hyperlink" Target="http://www.google.it/url?sa=i&amp;rct=j&amp;q=&amp;esrc=s&amp;frm=1&amp;source=images&amp;cd=&amp;cad=rja&amp;uact=8&amp;ved=0CAcQjRxqFQoTCMre84SipscCFUlKFAodsuMAdA&amp;url=http://www.bluewin.ch/it/news/diversi/2015/5/27/india--ondata-di-caldo-killer-ancora-per-due-tre-g.html&amp;ei=MKnMVcqGEcmUUbLHg6AH&amp;bvm=bv.99804247,d.d24&amp;psig=AFQjCNF8SnqaHJpUQOskB0XWeEhr6A2rrg&amp;ust=1439562313123341" TargetMode="External"/><Relationship Id="rId1" Type="http://schemas.openxmlformats.org/officeDocument/2006/relationships/slideLayout" Target="../slideLayouts/slideLayout85.xml"/><Relationship Id="rId6" Type="http://schemas.openxmlformats.org/officeDocument/2006/relationships/hyperlink" Target="http://www.google.it/url?sa=i&amp;rct=j&amp;q=&amp;esrc=s&amp;frm=1&amp;source=images&amp;cd=&amp;cad=rja&amp;uact=8&amp;ved=0CAcQjRxqFQoTCPLp_tOOpscCFUGfFAodORAAEw&amp;url=http://www.centrometeoitaliano.it/notizie-meteo/tornado-dolo-immagini-risveglio-conta-danni-09-07-2015-29171/&amp;ei=3ZTMVbKHGsG-UrmggJgB&amp;bvm=bv.99804247,d.d24&amp;psig=AFQjCNGSIar4N2Z44n_w3iV_mSf2mRK60A&amp;ust=1439557083544613" TargetMode="External"/><Relationship Id="rId11" Type="http://schemas.openxmlformats.org/officeDocument/2006/relationships/hyperlink" Target="https://it.wikipedia.org/wiki/Citt%C3%A0_metropolitana_di_Venezia" TargetMode="External"/><Relationship Id="rId5" Type="http://schemas.openxmlformats.org/officeDocument/2006/relationships/image" Target="../media/image54.jpeg"/><Relationship Id="rId10" Type="http://schemas.openxmlformats.org/officeDocument/2006/relationships/hyperlink" Target="https://it.wikipedia.org/wiki/Pianiga" TargetMode="External"/><Relationship Id="rId4" Type="http://schemas.openxmlformats.org/officeDocument/2006/relationships/hyperlink" Target="http://www.google.it/url?sa=i&amp;rct=j&amp;q=&amp;esrc=s&amp;frm=1&amp;source=images&amp;cd=&amp;cad=rja&amp;uact=8&amp;ved=0CAcQjRxqFQoTCP-qnK2OpscCFcg_FAodTLIHMQ&amp;url=http://mattinopadova.gelocal.it/padova/foto-e-video/2015/07/08/fotogalleria/tornado-a-dolo-grandine-e-vento-nell-alta-padovana-1.11743830&amp;ei=jJTMVf-0B8j_UMzknogD&amp;bvm=bv.99804247,d.d24&amp;psig=AFQjCNGSIar4N2Z44n_w3iV_mSf2mRK60A&amp;ust=1439557083544613" TargetMode="External"/><Relationship Id="rId9" Type="http://schemas.openxmlformats.org/officeDocument/2006/relationships/hyperlink" Target="https://it.wikipedia.org/wiki/Dolo_(Italia)" TargetMode="External"/><Relationship Id="rId14" Type="http://schemas.openxmlformats.org/officeDocument/2006/relationships/image" Target="../media/image57.jpeg"/></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67.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67.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67.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67.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67.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67.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67.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85.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uact=8&amp;ved=0CAcQjRxqFQoTCJv8zISlpscCFUc_FAodFssFtw&amp;url=http://cincodias.com.ar/2015/06/la-enciclica-del-papa-francisco-sobre-el-medio-ambiente-y-calidad-de-vida/&amp;ei=VKzMVZuCOsf-UJaWl7gL&amp;bvm=bv.99804247,d.d24&amp;psig=AFQjCNGcf58H0c5OmtIWvp7QAAzSXoWPUg&amp;ust=1439563161868782" TargetMode="External"/><Relationship Id="rId2" Type="http://schemas.openxmlformats.org/officeDocument/2006/relationships/image" Target="../media/image6.jpeg"/><Relationship Id="rId1" Type="http://schemas.openxmlformats.org/officeDocument/2006/relationships/slideLayout" Target="../slideLayouts/slideLayout85.xml"/><Relationship Id="rId6" Type="http://schemas.openxmlformats.org/officeDocument/2006/relationships/image" Target="../media/image8.jpeg"/><Relationship Id="rId5" Type="http://schemas.openxmlformats.org/officeDocument/2006/relationships/hyperlink" Target="http://www.google.it/url?sa=i&amp;rct=j&amp;q=&amp;esrc=s&amp;frm=1&amp;source=images&amp;cd=&amp;cad=rja&amp;uact=8&amp;ved=0ahUKEwjl_pKl8cnKAhWGtA4KHWgnAyAQjRwIBw&amp;url=http://www.doomsteaddiner.net/blog/tag/james-hansen/&amp;psig=AFQjCNHVwS2cgOaDhHLy3GbhvAEHNkr1JA&amp;ust=1453980418850753" TargetMode="Externa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5.png"/><Relationship Id="rId1" Type="http://schemas.openxmlformats.org/officeDocument/2006/relationships/slideLayout" Target="../slideLayouts/slideLayout46.xml"/><Relationship Id="rId5" Type="http://schemas.openxmlformats.org/officeDocument/2006/relationships/image" Target="../media/image87.png"/><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56.xml"/><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
        <p:nvSpPr>
          <p:cNvPr id="2" name="CasellaDiTesto 1"/>
          <p:cNvSpPr txBox="1"/>
          <p:nvPr/>
        </p:nvSpPr>
        <p:spPr>
          <a:xfrm>
            <a:off x="747418" y="116632"/>
            <a:ext cx="7765192" cy="1261884"/>
          </a:xfrm>
          <a:prstGeom prst="rect">
            <a:avLst/>
          </a:prstGeom>
          <a:noFill/>
        </p:spPr>
        <p:txBody>
          <a:bodyPr wrap="square" rtlCol="0">
            <a:spAutoFit/>
          </a:bodyPr>
          <a:lstStyle/>
          <a:p>
            <a:pPr algn="ctr"/>
            <a:r>
              <a:rPr lang="it-IT" sz="4800" b="1" dirty="0">
                <a:solidFill>
                  <a:prstClr val="white"/>
                </a:solidFill>
                <a:latin typeface="Times New Roman" panose="02020603050405020304" pitchFamily="18" charset="0"/>
                <a:cs typeface="Times New Roman" panose="02020603050405020304" pitchFamily="18" charset="0"/>
              </a:rPr>
              <a:t>NON C'E' PIU' TEMPO: </a:t>
            </a:r>
            <a:endParaRPr lang="it-IT" sz="4800" b="1" dirty="0" smtClean="0">
              <a:solidFill>
                <a:prstClr val="white"/>
              </a:solidFill>
              <a:latin typeface="Times New Roman" panose="02020603050405020304" pitchFamily="18" charset="0"/>
              <a:cs typeface="Times New Roman" panose="02020603050405020304" pitchFamily="18" charset="0"/>
            </a:endParaRPr>
          </a:p>
          <a:p>
            <a:pPr algn="ctr"/>
            <a:r>
              <a:rPr lang="it-IT" sz="2800" b="1" dirty="0" smtClean="0">
                <a:solidFill>
                  <a:prstClr val="white"/>
                </a:solidFill>
                <a:latin typeface="Times New Roman" panose="02020603050405020304" pitchFamily="18" charset="0"/>
                <a:cs typeface="Times New Roman" panose="02020603050405020304" pitchFamily="18" charset="0"/>
              </a:rPr>
              <a:t>il </a:t>
            </a:r>
            <a:r>
              <a:rPr lang="it-IT" sz="2800" b="1" dirty="0">
                <a:solidFill>
                  <a:prstClr val="white"/>
                </a:solidFill>
                <a:latin typeface="Times New Roman" panose="02020603050405020304" pitchFamily="18" charset="0"/>
                <a:cs typeface="Times New Roman" panose="02020603050405020304" pitchFamily="18" charset="0"/>
              </a:rPr>
              <a:t>cambiamento climatico e la crisi che </a:t>
            </a:r>
            <a:r>
              <a:rPr lang="it-IT" sz="2800" b="1" dirty="0" smtClean="0">
                <a:solidFill>
                  <a:prstClr val="white"/>
                </a:solidFill>
                <a:latin typeface="Times New Roman" panose="02020603050405020304" pitchFamily="18" charset="0"/>
                <a:cs typeface="Times New Roman" panose="02020603050405020304" pitchFamily="18" charset="0"/>
              </a:rPr>
              <a:t>verrà </a:t>
            </a:r>
            <a:endParaRPr lang="it-IT" sz="2800" b="1" dirty="0">
              <a:solidFill>
                <a:prstClr val="white"/>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50" y="1430476"/>
            <a:ext cx="9110750" cy="3302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33250" y="4738497"/>
            <a:ext cx="8249182" cy="2031325"/>
          </a:xfrm>
          <a:prstGeom prst="rect">
            <a:avLst/>
          </a:prstGeom>
          <a:noFill/>
        </p:spPr>
        <p:txBody>
          <a:bodyPr wrap="square" rtlCol="0">
            <a:spAutoFit/>
          </a:bodyPr>
          <a:lstStyle/>
          <a:p>
            <a:r>
              <a:rPr lang="it-IT" b="1" dirty="0">
                <a:solidFill>
                  <a:schemeClr val="bg1"/>
                </a:solidFill>
                <a:latin typeface="Times New Roman" panose="02020603050405020304" pitchFamily="18" charset="0"/>
                <a:cs typeface="Times New Roman" panose="02020603050405020304" pitchFamily="18" charset="0"/>
              </a:rPr>
              <a:t>L'umanità deve scegliere: rinunciare alla tecnologia, e continuare a vivere, oppure andare avanti a consumare, distruggere il pianeta, e arrivare all'estinzione. </a:t>
            </a:r>
            <a:endParaRPr lang="it-IT" b="1" dirty="0" smtClean="0">
              <a:solidFill>
                <a:schemeClr val="bg1"/>
              </a:solidFill>
              <a:latin typeface="Times New Roman" panose="02020603050405020304" pitchFamily="18" charset="0"/>
              <a:cs typeface="Times New Roman" panose="02020603050405020304" pitchFamily="18" charset="0"/>
            </a:endParaRPr>
          </a:p>
          <a:p>
            <a:r>
              <a:rPr lang="it-IT" b="1" dirty="0" smtClean="0">
                <a:solidFill>
                  <a:schemeClr val="bg1"/>
                </a:solidFill>
                <a:latin typeface="Times New Roman" panose="02020603050405020304" pitchFamily="18" charset="0"/>
                <a:cs typeface="Times New Roman" panose="02020603050405020304" pitchFamily="18" charset="0"/>
              </a:rPr>
              <a:t>Molti </a:t>
            </a:r>
            <a:r>
              <a:rPr lang="it-IT" b="1" dirty="0">
                <a:solidFill>
                  <a:schemeClr val="bg1"/>
                </a:solidFill>
                <a:latin typeface="Times New Roman" panose="02020603050405020304" pitchFamily="18" charset="0"/>
                <a:cs typeface="Times New Roman" panose="02020603050405020304" pitchFamily="18" charset="0"/>
              </a:rPr>
              <a:t>sono gli esempi di civiltà che di fronte alla sfida hanno fatto scelte diverse, sono riuscite a sopravvivere, oppure  sono scomparse dalla storia e dalla  faccia della Terra. Noi che cosa saremo capaci di fare? Riusciremo ad eliminare un ceto dirigente che sta portando gli esseri umani nel baratro, e l'ambiente alla distruzione, per ricominciare da capo, o dobbiamo rassegnarci alla morte? </a:t>
            </a:r>
          </a:p>
        </p:txBody>
      </p:sp>
    </p:spTree>
    <p:extLst>
      <p:ext uri="{BB962C8B-B14F-4D97-AF65-F5344CB8AC3E}">
        <p14:creationId xmlns:p14="http://schemas.microsoft.com/office/powerpoint/2010/main" val="7137982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
        <p:nvSpPr>
          <p:cNvPr id="2" name="CasellaDiTesto 1"/>
          <p:cNvSpPr txBox="1"/>
          <p:nvPr/>
        </p:nvSpPr>
        <p:spPr>
          <a:xfrm>
            <a:off x="-1" y="5586000"/>
            <a:ext cx="9144000" cy="1323439"/>
          </a:xfrm>
          <a:prstGeom prst="rect">
            <a:avLst/>
          </a:prstGeom>
          <a:noFill/>
        </p:spPr>
        <p:txBody>
          <a:bodyPr wrap="square" rtlCol="0">
            <a:spAutoFit/>
          </a:bodyPr>
          <a:lstStyle/>
          <a:p>
            <a:r>
              <a:rPr lang="it-IT" sz="2000" b="1" dirty="0" smtClean="0">
                <a:solidFill>
                  <a:schemeClr val="bg1"/>
                </a:solidFill>
                <a:latin typeface="Times New Roman" panose="02020603050405020304" pitchFamily="18" charset="0"/>
                <a:cs typeface="Times New Roman" panose="02020603050405020304" pitchFamily="18" charset="0"/>
              </a:rPr>
              <a:t>Un altro esempio eclatante è quello dell’Isola di Pasqua: gli umani arrivarono dal Pacifico in canoa, instaurando una civiltà patriarcale progredita che </a:t>
            </a:r>
          </a:p>
          <a:p>
            <a:r>
              <a:rPr lang="it-IT" sz="2000" b="1" dirty="0" smtClean="0">
                <a:solidFill>
                  <a:schemeClr val="bg1"/>
                </a:solidFill>
                <a:latin typeface="Times New Roman" panose="02020603050405020304" pitchFamily="18" charset="0"/>
                <a:cs typeface="Times New Roman" panose="02020603050405020304" pitchFamily="18" charset="0"/>
              </a:rPr>
              <a:t>richiedeva la costruzione di enormi statue. Per far rotolare gli immensi </a:t>
            </a:r>
          </a:p>
          <a:p>
            <a:r>
              <a:rPr lang="it-IT" sz="2000" b="1" dirty="0" smtClean="0">
                <a:solidFill>
                  <a:schemeClr val="bg1"/>
                </a:solidFill>
                <a:latin typeface="Times New Roman" panose="02020603050405020304" pitchFamily="18" charset="0"/>
                <a:cs typeface="Times New Roman" panose="02020603050405020304" pitchFamily="18" charset="0"/>
              </a:rPr>
              <a:t>monoliti si tagliò fino all’ultimo albero. Non si poteva neanche  più fuggire.</a:t>
            </a:r>
            <a:endParaRPr lang="it-IT" sz="2000" b="1" dirty="0">
              <a:solidFill>
                <a:schemeClr val="bg1"/>
              </a:solidFill>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478"/>
            <a:ext cx="9173141" cy="5656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14963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
        <p:nvSpPr>
          <p:cNvPr id="2" name="CasellaDiTesto 1"/>
          <p:cNvSpPr txBox="1"/>
          <p:nvPr/>
        </p:nvSpPr>
        <p:spPr>
          <a:xfrm>
            <a:off x="5255414" y="2"/>
            <a:ext cx="3888586" cy="6740307"/>
          </a:xfrm>
          <a:prstGeom prst="rect">
            <a:avLst/>
          </a:prstGeom>
          <a:noFill/>
        </p:spPr>
        <p:txBody>
          <a:bodyPr wrap="square" rtlCol="0">
            <a:spAutoFit/>
          </a:bodyPr>
          <a:lstStyle/>
          <a:p>
            <a:r>
              <a:rPr lang="it-IT" sz="2400" b="1" dirty="0" smtClean="0">
                <a:solidFill>
                  <a:schemeClr val="bg1"/>
                </a:solidFill>
                <a:latin typeface="Times New Roman" panose="02020603050405020304" pitchFamily="18" charset="0"/>
                <a:cs typeface="Times New Roman" panose="02020603050405020304" pitchFamily="18" charset="0"/>
              </a:rPr>
              <a:t>Quando la gente si rese conto che era condannata, sterminò la classe dirigente, rovesciò i </a:t>
            </a:r>
            <a:r>
              <a:rPr lang="it-IT" sz="2400" b="1" dirty="0" err="1" smtClean="0">
                <a:solidFill>
                  <a:schemeClr val="bg1"/>
                </a:solidFill>
                <a:latin typeface="Times New Roman" panose="02020603050405020304" pitchFamily="18" charset="0"/>
                <a:cs typeface="Times New Roman" panose="02020603050405020304" pitchFamily="18" charset="0"/>
              </a:rPr>
              <a:t>moai</a:t>
            </a:r>
            <a:r>
              <a:rPr lang="it-IT" sz="2400" b="1" dirty="0" smtClean="0">
                <a:solidFill>
                  <a:schemeClr val="bg1"/>
                </a:solidFill>
                <a:latin typeface="Times New Roman" panose="02020603050405020304" pitchFamily="18" charset="0"/>
                <a:cs typeface="Times New Roman" panose="02020603050405020304" pitchFamily="18" charset="0"/>
              </a:rPr>
              <a:t>, cambiò la religione, che divenne matriarcale, si impose un rigido controllo delle nascite, praticò perfino il cannibalismo. Le conquiste tecnologiche andarono perdute, disimpararono a leggere e scrivere, tornarono alla raccolta di erbe, radici e frutti di mare,  visto che gli animali più grandi erano morti da tempo, ma riuscirono a sopravvivere rinunciando al «progresso». </a:t>
            </a:r>
            <a:endParaRPr lang="it-IT" sz="2400" b="1" dirty="0">
              <a:solidFill>
                <a:schemeClr val="bg1"/>
              </a:solidFill>
              <a:latin typeface="Times New Roman" panose="02020603050405020304" pitchFamily="18" charset="0"/>
              <a:cs typeface="Times New Roman" panose="02020603050405020304" pitchFamily="18" charset="0"/>
            </a:endParaRPr>
          </a:p>
        </p:txBody>
      </p:sp>
      <p:pic>
        <p:nvPicPr>
          <p:cNvPr id="819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3" b="5441"/>
          <a:stretch/>
        </p:blipFill>
        <p:spPr bwMode="auto">
          <a:xfrm flipH="1">
            <a:off x="0" y="1"/>
            <a:ext cx="52554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68738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
        <p:nvSpPr>
          <p:cNvPr id="2" name="CasellaDiTesto 1"/>
          <p:cNvSpPr txBox="1"/>
          <p:nvPr/>
        </p:nvSpPr>
        <p:spPr>
          <a:xfrm>
            <a:off x="-9832" y="5540884"/>
            <a:ext cx="9144000" cy="1200329"/>
          </a:xfrm>
          <a:prstGeom prst="rect">
            <a:avLst/>
          </a:prstGeom>
          <a:noFill/>
        </p:spPr>
        <p:txBody>
          <a:bodyPr wrap="square" rtlCol="0">
            <a:spAutoFit/>
          </a:bodyPr>
          <a:lstStyle/>
          <a:p>
            <a:r>
              <a:rPr lang="it-IT" sz="2400" b="1" dirty="0" smtClean="0">
                <a:solidFill>
                  <a:schemeClr val="bg1"/>
                </a:solidFill>
                <a:latin typeface="Times New Roman" panose="02020603050405020304" pitchFamily="18" charset="0"/>
                <a:cs typeface="Times New Roman" panose="02020603050405020304" pitchFamily="18" charset="0"/>
              </a:rPr>
              <a:t>Ma forse la crisi più profonda che l’Occidente dovette affrontare fu la caduta dell’Impero romano. Si calcola che il livello di vita di </a:t>
            </a:r>
          </a:p>
          <a:p>
            <a:r>
              <a:rPr lang="it-IT" sz="2400" b="1" dirty="0" smtClean="0">
                <a:solidFill>
                  <a:schemeClr val="bg1"/>
                </a:solidFill>
                <a:latin typeface="Times New Roman" panose="02020603050405020304" pitchFamily="18" charset="0"/>
                <a:cs typeface="Times New Roman" panose="02020603050405020304" pitchFamily="18" charset="0"/>
              </a:rPr>
              <a:t>gran parte della gente tornò indietro di circa 2.000 anni. </a:t>
            </a:r>
            <a:endParaRPr lang="it-IT" sz="2400" b="1" dirty="0">
              <a:solidFill>
                <a:schemeClr val="bg1"/>
              </a:solidFill>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3" y="1"/>
            <a:ext cx="9134168" cy="566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4335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
        <p:nvSpPr>
          <p:cNvPr id="2" name="CasellaDiTesto 1"/>
          <p:cNvSpPr txBox="1"/>
          <p:nvPr/>
        </p:nvSpPr>
        <p:spPr>
          <a:xfrm>
            <a:off x="0" y="5128756"/>
            <a:ext cx="9144000" cy="1569660"/>
          </a:xfrm>
          <a:prstGeom prst="rect">
            <a:avLst/>
          </a:prstGeom>
          <a:noFill/>
        </p:spPr>
        <p:txBody>
          <a:bodyPr wrap="square" rtlCol="0">
            <a:spAutoFit/>
          </a:bodyPr>
          <a:lstStyle/>
          <a:p>
            <a:r>
              <a:rPr lang="it-IT" sz="2400" b="1" dirty="0" smtClean="0">
                <a:solidFill>
                  <a:schemeClr val="bg1"/>
                </a:solidFill>
                <a:latin typeface="Times New Roman" panose="02020603050405020304" pitchFamily="18" charset="0"/>
                <a:cs typeface="Times New Roman" panose="02020603050405020304" pitchFamily="18" charset="0"/>
              </a:rPr>
              <a:t>Rispetto alle crisi del passato, però, oggi la situazione è molto diversa. Tutto sta avvenendo molto in fretta, le specie animali e vegetali non riescono ad adattarsi e semplicemente scompaiono.</a:t>
            </a:r>
          </a:p>
          <a:p>
            <a:r>
              <a:rPr lang="it-IT" sz="2400" b="1" dirty="0" smtClean="0">
                <a:solidFill>
                  <a:schemeClr val="bg1"/>
                </a:solidFill>
                <a:latin typeface="Times New Roman" panose="02020603050405020304" pitchFamily="18" charset="0"/>
                <a:cs typeface="Times New Roman" panose="02020603050405020304" pitchFamily="18" charset="0"/>
              </a:rPr>
              <a:t>E non c’è nessun posto dove scappare…. A parte Marte forse….. </a:t>
            </a:r>
            <a:endParaRPr lang="it-IT" sz="2400" b="1" dirty="0">
              <a:solidFill>
                <a:schemeClr val="bg1"/>
              </a:solidFill>
              <a:latin typeface="Times New Roman" panose="020206030504050203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3" y="7660"/>
            <a:ext cx="9155545" cy="514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15097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numero diapositiva 3"/>
          <p:cNvSpPr>
            <a:spLocks noGrp="1"/>
          </p:cNvSpPr>
          <p:nvPr>
            <p:ph type="sldNum" sz="quarter" idx="12"/>
          </p:nvPr>
        </p:nvSpPr>
        <p:spPr/>
        <p:txBody>
          <a:bodyPr/>
          <a:lstStyle/>
          <a:p>
            <a:fld id="{1DA9131F-A66D-4720-95E3-AF950CA12647}" type="slidenum">
              <a:rPr lang="it-IT" altLang="it-IT">
                <a:solidFill>
                  <a:srgbClr val="000000"/>
                </a:solidFill>
              </a:rPr>
              <a:pPr/>
              <a:t>14</a:t>
            </a:fld>
            <a:endParaRPr lang="it-IT" altLang="it-IT">
              <a:solidFill>
                <a:srgbClr val="000000"/>
              </a:solidFill>
            </a:endParaRPr>
          </a:p>
        </p:txBody>
      </p:sp>
      <p:pic>
        <p:nvPicPr>
          <p:cNvPr id="2449410" name="Picture 2" descr="12311282_784576058332188_9150235479366858811_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003675"/>
            <a:ext cx="4248150" cy="2809875"/>
          </a:xfrm>
          <a:prstGeom prst="rect">
            <a:avLst/>
          </a:prstGeom>
          <a:noFill/>
          <a:extLst>
            <a:ext uri="{909E8E84-426E-40DD-AFC4-6F175D3DCCD1}">
              <a14:hiddenFill xmlns:a14="http://schemas.microsoft.com/office/drawing/2010/main">
                <a:solidFill>
                  <a:srgbClr val="FFFFFF"/>
                </a:solidFill>
              </a14:hiddenFill>
            </a:ext>
          </a:extLst>
        </p:spPr>
      </p:pic>
      <p:sp>
        <p:nvSpPr>
          <p:cNvPr id="2449411" name="AutoShape 3"/>
          <p:cNvSpPr>
            <a:spLocks noChangeArrowheads="1"/>
          </p:cNvSpPr>
          <p:nvPr/>
        </p:nvSpPr>
        <p:spPr bwMode="auto">
          <a:xfrm>
            <a:off x="1042988" y="2566988"/>
            <a:ext cx="2305050" cy="1366837"/>
          </a:xfrm>
          <a:prstGeom prst="wedgeEllipseCallout">
            <a:avLst>
              <a:gd name="adj1" fmla="val -48208"/>
              <a:gd name="adj2" fmla="val 6614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altLang="it-IT" sz="1600" smtClean="0">
              <a:solidFill>
                <a:srgbClr val="000000"/>
              </a:solidFill>
            </a:endParaRPr>
          </a:p>
        </p:txBody>
      </p:sp>
      <p:sp>
        <p:nvSpPr>
          <p:cNvPr id="2449412" name="AutoShape 4"/>
          <p:cNvSpPr>
            <a:spLocks noChangeArrowheads="1"/>
          </p:cNvSpPr>
          <p:nvPr/>
        </p:nvSpPr>
        <p:spPr bwMode="auto">
          <a:xfrm>
            <a:off x="3203575" y="3141663"/>
            <a:ext cx="2519363" cy="1439862"/>
          </a:xfrm>
          <a:prstGeom prst="wedgeEllipseCallout">
            <a:avLst>
              <a:gd name="adj1" fmla="val -22653"/>
              <a:gd name="adj2" fmla="val 75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altLang="it-IT" sz="1600" smtClean="0">
              <a:solidFill>
                <a:srgbClr val="000000"/>
              </a:solidFill>
            </a:endParaRPr>
          </a:p>
        </p:txBody>
      </p:sp>
      <p:sp>
        <p:nvSpPr>
          <p:cNvPr id="2449413" name="Text Box 5"/>
          <p:cNvSpPr txBox="1">
            <a:spLocks noChangeArrowheads="1"/>
          </p:cNvSpPr>
          <p:nvPr/>
        </p:nvSpPr>
        <p:spPr bwMode="auto">
          <a:xfrm>
            <a:off x="827088" y="2874963"/>
            <a:ext cx="2665412"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b="1" smtClean="0">
                <a:solidFill>
                  <a:srgbClr val="000000"/>
                </a:solidFill>
              </a:rPr>
              <a:t>Cosa ne pensi dei cambiamenti climatici?</a:t>
            </a:r>
          </a:p>
        </p:txBody>
      </p:sp>
      <p:sp>
        <p:nvSpPr>
          <p:cNvPr id="2449414" name="Text Box 6"/>
          <p:cNvSpPr txBox="1">
            <a:spLocks noChangeArrowheads="1"/>
          </p:cNvSpPr>
          <p:nvPr/>
        </p:nvSpPr>
        <p:spPr bwMode="auto">
          <a:xfrm>
            <a:off x="3490913" y="3284538"/>
            <a:ext cx="2087562"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b="1" smtClean="0">
                <a:solidFill>
                  <a:srgbClr val="000000"/>
                </a:solidFill>
              </a:rPr>
              <a:t>Mah…cioè…io…boh…</a:t>
            </a:r>
          </a:p>
          <a:p>
            <a:pPr algn="ctr" eaLnBrk="0" fontAlgn="base" hangingPunct="0">
              <a:spcBef>
                <a:spcPct val="50000"/>
              </a:spcBef>
              <a:spcAft>
                <a:spcPct val="0"/>
              </a:spcAft>
            </a:pPr>
            <a:r>
              <a:rPr lang="it-IT" altLang="it-IT" b="1" smtClean="0">
                <a:solidFill>
                  <a:srgbClr val="000000"/>
                </a:solidFill>
              </a:rPr>
              <a:t>Cambia…che?!?</a:t>
            </a:r>
          </a:p>
        </p:txBody>
      </p:sp>
      <p:sp>
        <p:nvSpPr>
          <p:cNvPr id="2449415" name="Text Box 7"/>
          <p:cNvSpPr txBox="1">
            <a:spLocks noChangeArrowheads="1"/>
          </p:cNvSpPr>
          <p:nvPr/>
        </p:nvSpPr>
        <p:spPr bwMode="auto">
          <a:xfrm>
            <a:off x="0" y="85725"/>
            <a:ext cx="9144000" cy="229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b="1" i="1" smtClean="0">
                <a:solidFill>
                  <a:srgbClr val="000000"/>
                </a:solidFill>
              </a:rPr>
              <a:t>“Il dislivello tra la </a:t>
            </a:r>
            <a:r>
              <a:rPr lang="it-IT" altLang="it-IT" b="1" i="1" smtClean="0">
                <a:solidFill>
                  <a:srgbClr val="FF3300"/>
                </a:solidFill>
              </a:rPr>
              <a:t>percezione dell’opinione pubblica</a:t>
            </a:r>
            <a:r>
              <a:rPr lang="it-IT" altLang="it-IT" b="1" i="1" smtClean="0">
                <a:solidFill>
                  <a:srgbClr val="000000"/>
                </a:solidFill>
              </a:rPr>
              <a:t> e la </a:t>
            </a:r>
            <a:r>
              <a:rPr lang="it-IT" altLang="it-IT" b="1" i="1" smtClean="0">
                <a:solidFill>
                  <a:srgbClr val="FF3300"/>
                </a:solidFill>
              </a:rPr>
              <a:t>realtà scientifica</a:t>
            </a:r>
            <a:r>
              <a:rPr lang="it-IT" altLang="it-IT" b="1" i="1" smtClean="0">
                <a:solidFill>
                  <a:srgbClr val="000000"/>
                </a:solidFill>
              </a:rPr>
              <a:t> è enorme</a:t>
            </a:r>
          </a:p>
          <a:p>
            <a:pPr algn="ctr" eaLnBrk="0" fontAlgn="base" hangingPunct="0">
              <a:spcBef>
                <a:spcPct val="50000"/>
              </a:spcBef>
              <a:spcAft>
                <a:spcPct val="0"/>
              </a:spcAft>
            </a:pPr>
            <a:r>
              <a:rPr lang="it-IT" altLang="it-IT" b="1" i="1" smtClean="0">
                <a:solidFill>
                  <a:srgbClr val="000000"/>
                </a:solidFill>
              </a:rPr>
              <a:t>Mentre una parte delle persone sta cominciando ora a prendere coscienza dell’esistenza del riscaldamento globale, gli scienziati si accorgono che </a:t>
            </a:r>
            <a:r>
              <a:rPr lang="it-IT" altLang="it-IT" b="1" i="1" smtClean="0">
                <a:solidFill>
                  <a:srgbClr val="FF3300"/>
                </a:solidFill>
              </a:rPr>
              <a:t>il sistema climatico è vicino a un punto di non ritorno</a:t>
            </a:r>
            <a:r>
              <a:rPr lang="it-IT" altLang="it-IT" b="1" i="1" smtClean="0">
                <a:solidFill>
                  <a:srgbClr val="000000"/>
                </a:solidFill>
              </a:rPr>
              <a:t>. </a:t>
            </a:r>
          </a:p>
          <a:p>
            <a:pPr algn="ctr" eaLnBrk="0" fontAlgn="base" hangingPunct="0">
              <a:spcBef>
                <a:spcPct val="50000"/>
              </a:spcBef>
              <a:spcAft>
                <a:spcPct val="0"/>
              </a:spcAft>
            </a:pPr>
            <a:r>
              <a:rPr lang="it-IT" altLang="it-IT" b="1" i="1" smtClean="0">
                <a:solidFill>
                  <a:srgbClr val="000000"/>
                </a:solidFill>
              </a:rPr>
              <a:t>Se il mondo non compirà rapidamente una svolta radicale nelle politiche energetiche, potremmo superarlo nel giro di pochi anni”</a:t>
            </a:r>
          </a:p>
        </p:txBody>
      </p:sp>
      <p:sp>
        <p:nvSpPr>
          <p:cNvPr id="2449416" name="Rectangle 8"/>
          <p:cNvSpPr>
            <a:spLocks noChangeArrowheads="1"/>
          </p:cNvSpPr>
          <p:nvPr/>
        </p:nvSpPr>
        <p:spPr bwMode="auto">
          <a:xfrm>
            <a:off x="6188075" y="2630488"/>
            <a:ext cx="2571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it-IT" b="1" i="1" smtClean="0">
                <a:solidFill>
                  <a:srgbClr val="000000"/>
                </a:solidFill>
              </a:rPr>
              <a:t>(James Hansen, 2009)</a:t>
            </a:r>
            <a:endParaRPr lang="it-IT" altLang="it-IT" b="1" i="1" smtClean="0">
              <a:solidFill>
                <a:srgbClr val="000000"/>
              </a:solidFill>
            </a:endParaRPr>
          </a:p>
        </p:txBody>
      </p:sp>
      <p:sp>
        <p:nvSpPr>
          <p:cNvPr id="2449417" name="Text Box 9"/>
          <p:cNvSpPr txBox="1">
            <a:spLocks noChangeArrowheads="1"/>
          </p:cNvSpPr>
          <p:nvPr/>
        </p:nvSpPr>
        <p:spPr bwMode="auto">
          <a:xfrm>
            <a:off x="5292725" y="4799013"/>
            <a:ext cx="35274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000" b="1" smtClean="0">
                <a:solidFill>
                  <a:srgbClr val="000000"/>
                </a:solidFill>
              </a:rPr>
              <a:t>Attendiamo l’indagine del Dipartimento di Sociologia sui cittadini trentini…</a:t>
            </a:r>
          </a:p>
        </p:txBody>
      </p:sp>
    </p:spTree>
    <p:extLst>
      <p:ext uri="{BB962C8B-B14F-4D97-AF65-F5344CB8AC3E}">
        <p14:creationId xmlns:p14="http://schemas.microsoft.com/office/powerpoint/2010/main" val="3600220663"/>
      </p:ext>
    </p:extLst>
  </p:cSld>
  <p:clrMapOvr>
    <a:masterClrMapping/>
  </p:clrMapOvr>
  <p:transition>
    <p:zoom dir="in"/>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
        <p:nvSpPr>
          <p:cNvPr id="2" name="CasellaDiTesto 1"/>
          <p:cNvSpPr txBox="1"/>
          <p:nvPr/>
        </p:nvSpPr>
        <p:spPr>
          <a:xfrm>
            <a:off x="5364088" y="15208"/>
            <a:ext cx="3779912" cy="6740307"/>
          </a:xfrm>
          <a:prstGeom prst="rect">
            <a:avLst/>
          </a:prstGeom>
          <a:noFill/>
        </p:spPr>
        <p:txBody>
          <a:bodyPr wrap="square" rtlCol="0">
            <a:spAutoFit/>
          </a:bodyPr>
          <a:lstStyle/>
          <a:p>
            <a:r>
              <a:rPr lang="it-IT" sz="2400" b="1" dirty="0">
                <a:solidFill>
                  <a:schemeClr val="bg1"/>
                </a:solidFill>
                <a:latin typeface="Times New Roman" panose="02020603050405020304" pitchFamily="18" charset="0"/>
                <a:cs typeface="Times New Roman" panose="02020603050405020304" pitchFamily="18" charset="0"/>
              </a:rPr>
              <a:t>Il Rapporto sui limiti dello </a:t>
            </a:r>
            <a:r>
              <a:rPr lang="it-IT" sz="2400" b="1" dirty="0" smtClean="0">
                <a:solidFill>
                  <a:schemeClr val="bg1"/>
                </a:solidFill>
                <a:latin typeface="Times New Roman" panose="02020603050405020304" pitchFamily="18" charset="0"/>
                <a:cs typeface="Times New Roman" panose="02020603050405020304" pitchFamily="18" charset="0"/>
              </a:rPr>
              <a:t>sviluppo, </a:t>
            </a:r>
            <a:r>
              <a:rPr lang="it-IT" sz="2400" b="1" dirty="0">
                <a:solidFill>
                  <a:schemeClr val="bg1"/>
                </a:solidFill>
                <a:latin typeface="Times New Roman" panose="02020603050405020304" pitchFamily="18" charset="0"/>
                <a:cs typeface="Times New Roman" panose="02020603050405020304" pitchFamily="18" charset="0"/>
              </a:rPr>
              <a:t>commissionato al MIT dal Club di Roma, fu pubblicato nel 1972 da Donella </a:t>
            </a:r>
            <a:r>
              <a:rPr lang="it-IT" sz="2400" b="1" dirty="0" err="1">
                <a:solidFill>
                  <a:schemeClr val="bg1"/>
                </a:solidFill>
                <a:latin typeface="Times New Roman" panose="02020603050405020304" pitchFamily="18" charset="0"/>
                <a:cs typeface="Times New Roman" panose="02020603050405020304" pitchFamily="18" charset="0"/>
              </a:rPr>
              <a:t>Meadows</a:t>
            </a:r>
            <a:r>
              <a:rPr lang="it-IT" sz="2400" b="1" dirty="0">
                <a:solidFill>
                  <a:schemeClr val="bg1"/>
                </a:solidFill>
                <a:latin typeface="Times New Roman" panose="02020603050405020304" pitchFamily="18" charset="0"/>
                <a:cs typeface="Times New Roman" panose="02020603050405020304" pitchFamily="18" charset="0"/>
              </a:rPr>
              <a:t>, Dennis </a:t>
            </a:r>
            <a:r>
              <a:rPr lang="it-IT" sz="2400" b="1" dirty="0" err="1">
                <a:solidFill>
                  <a:schemeClr val="bg1"/>
                </a:solidFill>
                <a:latin typeface="Times New Roman" panose="02020603050405020304" pitchFamily="18" charset="0"/>
                <a:cs typeface="Times New Roman" panose="02020603050405020304" pitchFamily="18" charset="0"/>
              </a:rPr>
              <a:t>Meadows</a:t>
            </a:r>
            <a:r>
              <a:rPr lang="it-IT" sz="2400" b="1" dirty="0">
                <a:solidFill>
                  <a:schemeClr val="bg1"/>
                </a:solidFill>
                <a:latin typeface="Times New Roman" panose="02020603050405020304" pitchFamily="18" charset="0"/>
                <a:cs typeface="Times New Roman" panose="02020603050405020304" pitchFamily="18" charset="0"/>
              </a:rPr>
              <a:t>, </a:t>
            </a:r>
            <a:r>
              <a:rPr lang="it-IT" sz="2400" b="1" dirty="0" err="1">
                <a:solidFill>
                  <a:schemeClr val="bg1"/>
                </a:solidFill>
                <a:latin typeface="Times New Roman" panose="02020603050405020304" pitchFamily="18" charset="0"/>
                <a:cs typeface="Times New Roman" panose="02020603050405020304" pitchFamily="18" charset="0"/>
              </a:rPr>
              <a:t>Jørgen</a:t>
            </a:r>
            <a:r>
              <a:rPr lang="it-IT" sz="2400" b="1" dirty="0">
                <a:solidFill>
                  <a:schemeClr val="bg1"/>
                </a:solidFill>
                <a:latin typeface="Times New Roman" panose="02020603050405020304" pitchFamily="18" charset="0"/>
                <a:cs typeface="Times New Roman" panose="02020603050405020304" pitchFamily="18" charset="0"/>
              </a:rPr>
              <a:t> </a:t>
            </a:r>
            <a:r>
              <a:rPr lang="it-IT" sz="2400" b="1" dirty="0" err="1">
                <a:solidFill>
                  <a:schemeClr val="bg1"/>
                </a:solidFill>
                <a:latin typeface="Times New Roman" panose="02020603050405020304" pitchFamily="18" charset="0"/>
                <a:cs typeface="Times New Roman" panose="02020603050405020304" pitchFamily="18" charset="0"/>
              </a:rPr>
              <a:t>Randers</a:t>
            </a:r>
            <a:r>
              <a:rPr lang="it-IT" sz="2400" b="1" dirty="0">
                <a:solidFill>
                  <a:schemeClr val="bg1"/>
                </a:solidFill>
                <a:latin typeface="Times New Roman" panose="02020603050405020304" pitchFamily="18" charset="0"/>
                <a:cs typeface="Times New Roman" panose="02020603050405020304" pitchFamily="18" charset="0"/>
              </a:rPr>
              <a:t> e William W. </a:t>
            </a:r>
            <a:r>
              <a:rPr lang="it-IT" sz="2400" b="1" dirty="0" err="1">
                <a:solidFill>
                  <a:schemeClr val="bg1"/>
                </a:solidFill>
                <a:latin typeface="Times New Roman" panose="02020603050405020304" pitchFamily="18" charset="0"/>
                <a:cs typeface="Times New Roman" panose="02020603050405020304" pitchFamily="18" charset="0"/>
              </a:rPr>
              <a:t>Behrens</a:t>
            </a:r>
            <a:r>
              <a:rPr lang="it-IT" sz="2400" b="1" dirty="0">
                <a:solidFill>
                  <a:schemeClr val="bg1"/>
                </a:solidFill>
                <a:latin typeface="Times New Roman" panose="02020603050405020304" pitchFamily="18" charset="0"/>
                <a:cs typeface="Times New Roman" panose="02020603050405020304" pitchFamily="18" charset="0"/>
              </a:rPr>
              <a:t> III.</a:t>
            </a:r>
          </a:p>
          <a:p>
            <a:r>
              <a:rPr lang="it-IT" sz="2400" b="1" dirty="0" smtClean="0">
                <a:solidFill>
                  <a:schemeClr val="bg1"/>
                </a:solidFill>
                <a:latin typeface="Times New Roman" panose="02020603050405020304" pitchFamily="18" charset="0"/>
                <a:cs typeface="Times New Roman" panose="02020603050405020304" pitchFamily="18" charset="0"/>
              </a:rPr>
              <a:t>Il rapporto </a:t>
            </a:r>
            <a:r>
              <a:rPr lang="it-IT" sz="2400" b="1" dirty="0">
                <a:solidFill>
                  <a:schemeClr val="bg1"/>
                </a:solidFill>
                <a:latin typeface="Times New Roman" panose="02020603050405020304" pitchFamily="18" charset="0"/>
                <a:cs typeface="Times New Roman" panose="02020603050405020304" pitchFamily="18" charset="0"/>
              </a:rPr>
              <a:t>predice le conseguenze della continua crescita della popolazione sull'ecosistema terrestre e sulla stessa sopravvivenza della specie </a:t>
            </a:r>
            <a:r>
              <a:rPr lang="it-IT" sz="2400" b="1" dirty="0" smtClean="0">
                <a:solidFill>
                  <a:schemeClr val="bg1"/>
                </a:solidFill>
                <a:latin typeface="Times New Roman" panose="02020603050405020304" pitchFamily="18" charset="0"/>
                <a:cs typeface="Times New Roman" panose="02020603050405020304" pitchFamily="18" charset="0"/>
              </a:rPr>
              <a:t>umana. Da allora è stato continuamente aggiornato e i dati sono disponibili a tutti: nessuno può </a:t>
            </a:r>
          </a:p>
          <a:p>
            <a:r>
              <a:rPr lang="it-IT" sz="2400" b="1" dirty="0" smtClean="0">
                <a:solidFill>
                  <a:schemeClr val="bg1"/>
                </a:solidFill>
                <a:latin typeface="Times New Roman" panose="02020603050405020304" pitchFamily="18" charset="0"/>
                <a:cs typeface="Times New Roman" panose="02020603050405020304" pitchFamily="18" charset="0"/>
              </a:rPr>
              <a:t>dire di non sapere. </a:t>
            </a:r>
            <a:endParaRPr lang="it-IT" sz="2400" b="1" dirty="0">
              <a:solidFill>
                <a:schemeClr val="bg1"/>
              </a:solidFill>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4" y="15207"/>
            <a:ext cx="5362374" cy="6877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9571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
        <p:nvSpPr>
          <p:cNvPr id="2" name="CasellaDiTesto 1"/>
          <p:cNvSpPr txBox="1"/>
          <p:nvPr/>
        </p:nvSpPr>
        <p:spPr>
          <a:xfrm>
            <a:off x="4427984" y="0"/>
            <a:ext cx="4716016" cy="6740307"/>
          </a:xfrm>
          <a:prstGeom prst="rect">
            <a:avLst/>
          </a:prstGeom>
          <a:noFill/>
        </p:spPr>
        <p:txBody>
          <a:bodyPr wrap="square" rtlCol="0">
            <a:spAutoFit/>
          </a:bodyPr>
          <a:lstStyle/>
          <a:p>
            <a:r>
              <a:rPr lang="it-IT" sz="2400" b="1" dirty="0" smtClean="0">
                <a:solidFill>
                  <a:schemeClr val="bg1"/>
                </a:solidFill>
                <a:latin typeface="Times New Roman" panose="02020603050405020304" pitchFamily="18" charset="0"/>
                <a:cs typeface="Times New Roman" panose="02020603050405020304" pitchFamily="18" charset="0"/>
              </a:rPr>
              <a:t>Secondo l’ipotesi Gaia  il mondo è un organismo vivente e senziente, che  rimane </a:t>
            </a:r>
            <a:r>
              <a:rPr lang="it-IT" sz="2400" b="1" dirty="0" smtClean="0">
                <a:solidFill>
                  <a:schemeClr val="bg1"/>
                </a:solidFill>
                <a:latin typeface="Times New Roman" panose="02020603050405020304" pitchFamily="18" charset="0"/>
                <a:cs typeface="Times New Roman" panose="02020603050405020304" pitchFamily="18" charset="0"/>
              </a:rPr>
              <a:t>in equilibrio attraverso le interazioni complesse degli elementi che la compongono, sia animati che inanimati. Gli </a:t>
            </a:r>
            <a:r>
              <a:rPr lang="it-IT" sz="2400" b="1" dirty="0">
                <a:solidFill>
                  <a:schemeClr val="bg1"/>
                </a:solidFill>
                <a:latin typeface="Times New Roman" panose="02020603050405020304" pitchFamily="18" charset="0"/>
                <a:cs typeface="Times New Roman" panose="02020603050405020304" pitchFamily="18" charset="0"/>
              </a:rPr>
              <a:t>oceani, i mari, l'atmosfera, la crosta terrestre e tutte le altre componenti geofisiche del pianeta Terra si mantengano in condizioni idonee alla presenza della vita proprio grazie al comportamento e all'azione degli organismi viventi, vegetali e animali. </a:t>
            </a:r>
            <a:r>
              <a:rPr lang="it-IT" sz="2400" b="1" dirty="0" smtClean="0">
                <a:solidFill>
                  <a:schemeClr val="bg1"/>
                </a:solidFill>
                <a:latin typeface="Times New Roman" panose="02020603050405020304" pitchFamily="18" charset="0"/>
                <a:cs typeface="Times New Roman" panose="02020603050405020304" pitchFamily="18" charset="0"/>
              </a:rPr>
              <a:t>Messa sotto pressione,  la Terra fa in modo di liberarsi di chi gli causa danno: in questo caso, gli umani che la stanno bruciando.  </a:t>
            </a:r>
            <a:endParaRPr lang="it-IT" sz="2400" b="1" dirty="0">
              <a:solidFill>
                <a:schemeClr val="bg1"/>
              </a:solidFill>
              <a:latin typeface="Times New Roman" panose="02020603050405020304" pitchFamily="18" charset="0"/>
              <a:cs typeface="Times New Roman" panose="02020603050405020304" pitchFamily="18" charset="0"/>
            </a:endParaRPr>
          </a:p>
        </p:txBody>
      </p:sp>
      <p:pic>
        <p:nvPicPr>
          <p:cNvPr id="133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000" r="25355"/>
          <a:stretch/>
        </p:blipFill>
        <p:spPr bwMode="auto">
          <a:xfrm>
            <a:off x="0" y="-1"/>
            <a:ext cx="4427984" cy="6826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67465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3"/>
          <p:cNvSpPr>
            <a:spLocks noGrp="1"/>
          </p:cNvSpPr>
          <p:nvPr>
            <p:ph type="sldNum" sz="quarter" idx="12"/>
          </p:nvPr>
        </p:nvSpPr>
        <p:spPr/>
        <p:txBody>
          <a:bodyPr/>
          <a:lstStyle/>
          <a:p>
            <a:fld id="{5C867B91-B1C4-4627-8254-6EC91381DA11}" type="slidenum">
              <a:rPr lang="it-IT" altLang="it-IT">
                <a:solidFill>
                  <a:srgbClr val="000000"/>
                </a:solidFill>
              </a:rPr>
              <a:pPr/>
              <a:t>17</a:t>
            </a:fld>
            <a:endParaRPr lang="it-IT" altLang="it-IT">
              <a:solidFill>
                <a:srgbClr val="000000"/>
              </a:solidFill>
            </a:endParaRPr>
          </a:p>
        </p:txBody>
      </p:sp>
      <p:sp>
        <p:nvSpPr>
          <p:cNvPr id="1670147" name="CasellaDiTesto 1"/>
          <p:cNvSpPr txBox="1">
            <a:spLocks noChangeArrowheads="1"/>
          </p:cNvSpPr>
          <p:nvPr/>
        </p:nvSpPr>
        <p:spPr bwMode="auto">
          <a:xfrm>
            <a:off x="107950" y="1989138"/>
            <a:ext cx="4464050"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it-IT" altLang="en-US" sz="3200" b="1" smtClean="0">
                <a:solidFill>
                  <a:srgbClr val="000000"/>
                </a:solidFill>
              </a:rPr>
              <a:t>Ciò che è inedito è il </a:t>
            </a:r>
            <a:r>
              <a:rPr lang="it-IT" altLang="en-US" sz="3200" b="1" smtClean="0">
                <a:solidFill>
                  <a:srgbClr val="FF3300"/>
                </a:solidFill>
              </a:rPr>
              <a:t>contributo dato dall’uomo</a:t>
            </a:r>
            <a:r>
              <a:rPr lang="it-IT" altLang="en-US" sz="3200" b="1" smtClean="0">
                <a:solidFill>
                  <a:srgbClr val="000000"/>
                </a:solidFill>
              </a:rPr>
              <a:t> e la </a:t>
            </a:r>
            <a:r>
              <a:rPr lang="it-IT" altLang="en-US" sz="3200" b="1" smtClean="0">
                <a:solidFill>
                  <a:srgbClr val="FF3300"/>
                </a:solidFill>
              </a:rPr>
              <a:t>velocità </a:t>
            </a:r>
            <a:r>
              <a:rPr lang="it-IT" altLang="en-US" sz="3200" b="1" smtClean="0">
                <a:solidFill>
                  <a:srgbClr val="000000"/>
                </a:solidFill>
              </a:rPr>
              <a:t>con cui il clima si sta riscaldando, che non ha precedenti nella storia</a:t>
            </a:r>
            <a:endParaRPr lang="en-US" altLang="en-US" sz="3200" b="1" smtClean="0">
              <a:solidFill>
                <a:srgbClr val="000000"/>
              </a:solidFill>
            </a:endParaRPr>
          </a:p>
        </p:txBody>
      </p:sp>
      <p:sp>
        <p:nvSpPr>
          <p:cNvPr id="1670149" name="Rectangle 5"/>
          <p:cNvSpPr>
            <a:spLocks noChangeArrowheads="1"/>
          </p:cNvSpPr>
          <p:nvPr/>
        </p:nvSpPr>
        <p:spPr bwMode="auto">
          <a:xfrm>
            <a:off x="611188" y="2698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charset="0"/>
              </a:defRPr>
            </a:lvl1pPr>
            <a:lvl2pPr>
              <a:defRPr sz="4400">
                <a:solidFill>
                  <a:schemeClr val="tx2"/>
                </a:solidFill>
                <a:latin typeface="Arial" charset="0"/>
              </a:defRPr>
            </a:lvl2pPr>
            <a:lvl3pPr>
              <a:defRPr sz="4400">
                <a:solidFill>
                  <a:schemeClr val="tx2"/>
                </a:solidFill>
                <a:latin typeface="Arial" charset="0"/>
              </a:defRPr>
            </a:lvl3pPr>
            <a:lvl4pPr>
              <a:defRPr sz="4400">
                <a:solidFill>
                  <a:schemeClr val="tx2"/>
                </a:solidFill>
                <a:latin typeface="Arial" charset="0"/>
              </a:defRPr>
            </a:lvl4pPr>
            <a:lvl5pP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ctr" fontAlgn="base">
              <a:spcBef>
                <a:spcPct val="0"/>
              </a:spcBef>
              <a:spcAft>
                <a:spcPct val="0"/>
              </a:spcAft>
            </a:pPr>
            <a:r>
              <a:rPr lang="it-IT" altLang="it-IT" sz="4000" b="1" smtClean="0">
                <a:solidFill>
                  <a:srgbClr val="0033CC"/>
                </a:solidFill>
              </a:rPr>
              <a:t>Cosa sta accadendo al clima di diverso rispetto al passato?</a:t>
            </a:r>
          </a:p>
        </p:txBody>
      </p:sp>
      <p:pic>
        <p:nvPicPr>
          <p:cNvPr id="1670151" name="Picture 7" descr="Global map of 2015 temperatur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60575"/>
            <a:ext cx="4392613" cy="2865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89730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70147"/>
                                        </p:tgtEl>
                                        <p:attrNameLst>
                                          <p:attrName>style.visibility</p:attrName>
                                        </p:attrNameLst>
                                      </p:cBhvr>
                                      <p:to>
                                        <p:strVal val="visible"/>
                                      </p:to>
                                    </p:set>
                                    <p:animEffect transition="in" filter="wipe(down)">
                                      <p:cBhvr>
                                        <p:cTn id="7" dur="500"/>
                                        <p:tgtEl>
                                          <p:spTgt spid="1670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014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numero diapositiva 3"/>
          <p:cNvSpPr>
            <a:spLocks noGrp="1"/>
          </p:cNvSpPr>
          <p:nvPr>
            <p:ph type="sldNum" sz="quarter" idx="12"/>
          </p:nvPr>
        </p:nvSpPr>
        <p:spPr/>
        <p:txBody>
          <a:bodyPr/>
          <a:lstStyle/>
          <a:p>
            <a:fld id="{6D8A393E-5B63-4F36-9E3B-8C58356E65B4}" type="slidenum">
              <a:rPr lang="it-IT" altLang="it-IT">
                <a:solidFill>
                  <a:srgbClr val="000000"/>
                </a:solidFill>
              </a:rPr>
              <a:pPr/>
              <a:t>18</a:t>
            </a:fld>
            <a:endParaRPr lang="it-IT" altLang="it-IT">
              <a:solidFill>
                <a:srgbClr val="000000"/>
              </a:solidFill>
            </a:endParaRPr>
          </a:p>
        </p:txBody>
      </p:sp>
      <p:pic>
        <p:nvPicPr>
          <p:cNvPr id="2036738" name="Picture 2" descr="slide 1 - Record-shattering temperatures"/>
          <p:cNvPicPr>
            <a:picLocks noChangeAspect="1" noChangeArrowheads="1"/>
          </p:cNvPicPr>
          <p:nvPr/>
        </p:nvPicPr>
        <p:blipFill>
          <a:blip r:embed="rId2">
            <a:extLst>
              <a:ext uri="{28A0092B-C50C-407E-A947-70E740481C1C}">
                <a14:useLocalDpi xmlns:a14="http://schemas.microsoft.com/office/drawing/2010/main" val="0"/>
              </a:ext>
            </a:extLst>
          </a:blip>
          <a:srcRect l="7483" t="5255" r="9045" b="21574"/>
          <a:stretch>
            <a:fillRect/>
          </a:stretch>
        </p:blipFill>
        <p:spPr bwMode="auto">
          <a:xfrm>
            <a:off x="0" y="0"/>
            <a:ext cx="9144000" cy="5013325"/>
          </a:xfrm>
          <a:prstGeom prst="rect">
            <a:avLst/>
          </a:prstGeom>
          <a:noFill/>
          <a:extLst>
            <a:ext uri="{909E8E84-426E-40DD-AFC4-6F175D3DCCD1}">
              <a14:hiddenFill xmlns:a14="http://schemas.microsoft.com/office/drawing/2010/main">
                <a:solidFill>
                  <a:srgbClr val="FFFFFF"/>
                </a:solidFill>
              </a14:hiddenFill>
            </a:ext>
          </a:extLst>
        </p:spPr>
      </p:pic>
      <p:sp>
        <p:nvSpPr>
          <p:cNvPr id="2036739" name="Text Box 3"/>
          <p:cNvSpPr txBox="1">
            <a:spLocks noChangeArrowheads="1"/>
          </p:cNvSpPr>
          <p:nvPr/>
        </p:nvSpPr>
        <p:spPr bwMode="auto">
          <a:xfrm>
            <a:off x="1116013" y="5795963"/>
            <a:ext cx="748823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800" b="1" smtClean="0">
                <a:solidFill>
                  <a:srgbClr val="000000"/>
                </a:solidFill>
              </a:rPr>
              <a:t>Superata la soglia di </a:t>
            </a:r>
            <a:r>
              <a:rPr lang="it-IT" altLang="it-IT" sz="2800" b="1" smtClean="0">
                <a:solidFill>
                  <a:srgbClr val="0033CC"/>
                </a:solidFill>
              </a:rPr>
              <a:t>+1°C</a:t>
            </a:r>
            <a:r>
              <a:rPr lang="it-IT" altLang="it-IT" sz="2800" b="1" smtClean="0">
                <a:solidFill>
                  <a:srgbClr val="000000"/>
                </a:solidFill>
              </a:rPr>
              <a:t> rispetto alla media del 19°secolo (1880-1899)</a:t>
            </a:r>
          </a:p>
        </p:txBody>
      </p:sp>
      <p:sp>
        <p:nvSpPr>
          <p:cNvPr id="2036741" name="Text Box 5"/>
          <p:cNvSpPr txBox="1">
            <a:spLocks noChangeArrowheads="1"/>
          </p:cNvSpPr>
          <p:nvPr/>
        </p:nvSpPr>
        <p:spPr bwMode="auto">
          <a:xfrm>
            <a:off x="611188" y="5148263"/>
            <a:ext cx="7848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3200" b="1" smtClean="0">
                <a:solidFill>
                  <a:srgbClr val="0033CC"/>
                </a:solidFill>
              </a:rPr>
              <a:t>Il 2015 è stato l’anno più caldo dal 1880</a:t>
            </a:r>
          </a:p>
        </p:txBody>
      </p:sp>
      <p:sp>
        <p:nvSpPr>
          <p:cNvPr id="2036742" name="Text Box 6"/>
          <p:cNvSpPr txBox="1">
            <a:spLocks noChangeArrowheads="1"/>
          </p:cNvSpPr>
          <p:nvPr/>
        </p:nvSpPr>
        <p:spPr bwMode="auto">
          <a:xfrm>
            <a:off x="4319588" y="4748213"/>
            <a:ext cx="5292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1600" b="1" smtClean="0">
                <a:solidFill>
                  <a:srgbClr val="000000"/>
                </a:solidFill>
              </a:rPr>
              <a:t>NASA’s Goddard Institute for Space Studies </a:t>
            </a:r>
          </a:p>
        </p:txBody>
      </p:sp>
      <p:sp>
        <p:nvSpPr>
          <p:cNvPr id="2036743" name="Line 7"/>
          <p:cNvSpPr>
            <a:spLocks noChangeShapeType="1"/>
          </p:cNvSpPr>
          <p:nvPr/>
        </p:nvSpPr>
        <p:spPr bwMode="auto">
          <a:xfrm flipV="1">
            <a:off x="2843213" y="2349500"/>
            <a:ext cx="2303462" cy="1152525"/>
          </a:xfrm>
          <a:prstGeom prst="line">
            <a:avLst/>
          </a:prstGeom>
          <a:noFill/>
          <a:ln w="38100">
            <a:solidFill>
              <a:srgbClr val="0033CC"/>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1600" smtClean="0">
              <a:solidFill>
                <a:srgbClr val="000000"/>
              </a:solidFill>
            </a:endParaRPr>
          </a:p>
        </p:txBody>
      </p:sp>
      <p:sp>
        <p:nvSpPr>
          <p:cNvPr id="2036744" name="Line 8"/>
          <p:cNvSpPr>
            <a:spLocks noChangeShapeType="1"/>
          </p:cNvSpPr>
          <p:nvPr/>
        </p:nvSpPr>
        <p:spPr bwMode="auto">
          <a:xfrm flipV="1">
            <a:off x="5219700" y="260350"/>
            <a:ext cx="2951163" cy="2881313"/>
          </a:xfrm>
          <a:prstGeom prst="line">
            <a:avLst/>
          </a:prstGeom>
          <a:noFill/>
          <a:ln w="38100">
            <a:solidFill>
              <a:srgbClr val="FF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1600" smtClean="0">
              <a:solidFill>
                <a:srgbClr val="000000"/>
              </a:solidFill>
            </a:endParaRPr>
          </a:p>
        </p:txBody>
      </p:sp>
    </p:spTree>
    <p:extLst>
      <p:ext uri="{BB962C8B-B14F-4D97-AF65-F5344CB8AC3E}">
        <p14:creationId xmlns:p14="http://schemas.microsoft.com/office/powerpoint/2010/main" val="1192582024"/>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036743"/>
                                        </p:tgtEl>
                                        <p:attrNameLst>
                                          <p:attrName>style.visibility</p:attrName>
                                        </p:attrNameLst>
                                      </p:cBhvr>
                                      <p:to>
                                        <p:strVal val="visible"/>
                                      </p:to>
                                    </p:set>
                                    <p:animEffect transition="in" filter="fade">
                                      <p:cBhvr>
                                        <p:cTn id="7" dur="800" decel="100000"/>
                                        <p:tgtEl>
                                          <p:spTgt spid="2036743"/>
                                        </p:tgtEl>
                                      </p:cBhvr>
                                    </p:animEffect>
                                    <p:anim calcmode="lin" valueType="num">
                                      <p:cBhvr>
                                        <p:cTn id="8" dur="800" decel="100000" fill="hold"/>
                                        <p:tgtEl>
                                          <p:spTgt spid="2036743"/>
                                        </p:tgtEl>
                                        <p:attrNameLst>
                                          <p:attrName>style.rotation</p:attrName>
                                        </p:attrNameLst>
                                      </p:cBhvr>
                                      <p:tavLst>
                                        <p:tav tm="0">
                                          <p:val>
                                            <p:fltVal val="-90"/>
                                          </p:val>
                                        </p:tav>
                                        <p:tav tm="100000">
                                          <p:val>
                                            <p:fltVal val="0"/>
                                          </p:val>
                                        </p:tav>
                                      </p:tavLst>
                                    </p:anim>
                                    <p:anim calcmode="lin" valueType="num">
                                      <p:cBhvr>
                                        <p:cTn id="9" dur="800" decel="100000" fill="hold"/>
                                        <p:tgtEl>
                                          <p:spTgt spid="2036743"/>
                                        </p:tgtEl>
                                        <p:attrNameLst>
                                          <p:attrName>ppt_x</p:attrName>
                                        </p:attrNameLst>
                                      </p:cBhvr>
                                      <p:tavLst>
                                        <p:tav tm="0">
                                          <p:val>
                                            <p:strVal val="#ppt_x+0.4"/>
                                          </p:val>
                                        </p:tav>
                                        <p:tav tm="100000">
                                          <p:val>
                                            <p:strVal val="#ppt_x-0.05"/>
                                          </p:val>
                                        </p:tav>
                                      </p:tavLst>
                                    </p:anim>
                                    <p:anim calcmode="lin" valueType="num">
                                      <p:cBhvr>
                                        <p:cTn id="10" dur="800" decel="100000" fill="hold"/>
                                        <p:tgtEl>
                                          <p:spTgt spid="203674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3674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36743"/>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036744"/>
                                        </p:tgtEl>
                                        <p:attrNameLst>
                                          <p:attrName>style.visibility</p:attrName>
                                        </p:attrNameLst>
                                      </p:cBhvr>
                                      <p:to>
                                        <p:strVal val="visible"/>
                                      </p:to>
                                    </p:set>
                                    <p:animEffect transition="in" filter="fade">
                                      <p:cBhvr>
                                        <p:cTn id="17" dur="800" decel="100000"/>
                                        <p:tgtEl>
                                          <p:spTgt spid="2036744"/>
                                        </p:tgtEl>
                                      </p:cBhvr>
                                    </p:animEffect>
                                    <p:anim calcmode="lin" valueType="num">
                                      <p:cBhvr>
                                        <p:cTn id="18" dur="800" decel="100000" fill="hold"/>
                                        <p:tgtEl>
                                          <p:spTgt spid="2036744"/>
                                        </p:tgtEl>
                                        <p:attrNameLst>
                                          <p:attrName>style.rotation</p:attrName>
                                        </p:attrNameLst>
                                      </p:cBhvr>
                                      <p:tavLst>
                                        <p:tav tm="0">
                                          <p:val>
                                            <p:fltVal val="-90"/>
                                          </p:val>
                                        </p:tav>
                                        <p:tav tm="100000">
                                          <p:val>
                                            <p:fltVal val="0"/>
                                          </p:val>
                                        </p:tav>
                                      </p:tavLst>
                                    </p:anim>
                                    <p:anim calcmode="lin" valueType="num">
                                      <p:cBhvr>
                                        <p:cTn id="19" dur="800" decel="100000" fill="hold"/>
                                        <p:tgtEl>
                                          <p:spTgt spid="2036744"/>
                                        </p:tgtEl>
                                        <p:attrNameLst>
                                          <p:attrName>ppt_x</p:attrName>
                                        </p:attrNameLst>
                                      </p:cBhvr>
                                      <p:tavLst>
                                        <p:tav tm="0">
                                          <p:val>
                                            <p:strVal val="#ppt_x+0.4"/>
                                          </p:val>
                                        </p:tav>
                                        <p:tav tm="100000">
                                          <p:val>
                                            <p:strVal val="#ppt_x-0.05"/>
                                          </p:val>
                                        </p:tav>
                                      </p:tavLst>
                                    </p:anim>
                                    <p:anim calcmode="lin" valueType="num">
                                      <p:cBhvr>
                                        <p:cTn id="20" dur="800" decel="100000" fill="hold"/>
                                        <p:tgtEl>
                                          <p:spTgt spid="2036744"/>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036744"/>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03674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6743" grpId="0" animBg="1"/>
      <p:bldP spid="20367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5"/>
          <p:cNvSpPr>
            <a:spLocks noGrp="1"/>
          </p:cNvSpPr>
          <p:nvPr>
            <p:ph type="sldNum" sz="quarter" idx="12"/>
          </p:nvPr>
        </p:nvSpPr>
        <p:spPr/>
        <p:txBody>
          <a:bodyPr/>
          <a:lstStyle/>
          <a:p>
            <a:fld id="{C3017B5B-68E4-4DB9-A315-AF017977E6DF}" type="slidenum">
              <a:rPr lang="it-IT" altLang="it-IT">
                <a:solidFill>
                  <a:srgbClr val="000000"/>
                </a:solidFill>
              </a:rPr>
              <a:pPr/>
              <a:t>19</a:t>
            </a:fld>
            <a:endParaRPr lang="it-IT" altLang="it-IT">
              <a:solidFill>
                <a:srgbClr val="000000"/>
              </a:solidFill>
            </a:endParaRPr>
          </a:p>
        </p:txBody>
      </p:sp>
      <p:sp>
        <p:nvSpPr>
          <p:cNvPr id="2457602" name="Rectangle 2"/>
          <p:cNvSpPr>
            <a:spLocks noGrp="1" noChangeArrowheads="1"/>
          </p:cNvSpPr>
          <p:nvPr>
            <p:ph type="title"/>
          </p:nvPr>
        </p:nvSpPr>
        <p:spPr>
          <a:xfrm>
            <a:off x="539750" y="1557338"/>
            <a:ext cx="8229600" cy="1143000"/>
          </a:xfrm>
        </p:spPr>
        <p:txBody>
          <a:bodyPr/>
          <a:lstStyle/>
          <a:p>
            <a:r>
              <a:rPr lang="it-IT" altLang="it-IT" sz="4800" b="1"/>
              <a:t>Perché cambia il clima?</a:t>
            </a:r>
          </a:p>
        </p:txBody>
      </p:sp>
      <p:pic>
        <p:nvPicPr>
          <p:cNvPr id="2457603" name="Picture 3" descr="climate_warming_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997200"/>
            <a:ext cx="2951163" cy="2654300"/>
          </a:xfrm>
          <a:prstGeom prst="rect">
            <a:avLst/>
          </a:prstGeom>
          <a:noFill/>
          <a:extLst>
            <a:ext uri="{909E8E84-426E-40DD-AFC4-6F175D3DCCD1}">
              <a14:hiddenFill xmlns:a14="http://schemas.microsoft.com/office/drawing/2010/main">
                <a:solidFill>
                  <a:srgbClr val="FFFFFF"/>
                </a:solidFill>
              </a14:hiddenFill>
            </a:ext>
          </a:extLst>
        </p:spPr>
      </p:pic>
      <p:pic>
        <p:nvPicPr>
          <p:cNvPr id="2457604" name="Picture 4" descr="75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3068638"/>
            <a:ext cx="4248150" cy="2659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570976"/>
      </p:ext>
    </p:extLst>
  </p:cSld>
  <p:clrMapOvr>
    <a:masterClrMapping/>
  </p:clrMapOvr>
  <p:transition>
    <p:zoom dir="in"/>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
        <p:nvSpPr>
          <p:cNvPr id="2" name="CasellaDiTesto 1"/>
          <p:cNvSpPr txBox="1"/>
          <p:nvPr/>
        </p:nvSpPr>
        <p:spPr>
          <a:xfrm>
            <a:off x="-33821" y="6062672"/>
            <a:ext cx="9114503" cy="707886"/>
          </a:xfrm>
          <a:prstGeom prst="rect">
            <a:avLst/>
          </a:prstGeom>
          <a:noFill/>
        </p:spPr>
        <p:txBody>
          <a:bodyPr wrap="square" rtlCol="0">
            <a:spAutoFit/>
          </a:bodyPr>
          <a:lstStyle/>
          <a:p>
            <a:r>
              <a:rPr lang="it-IT" sz="2000" b="1" dirty="0" smtClean="0">
                <a:solidFill>
                  <a:schemeClr val="bg1"/>
                </a:solidFill>
                <a:latin typeface="Times New Roman" panose="02020603050405020304" pitchFamily="18" charset="0"/>
                <a:cs typeface="Times New Roman" panose="02020603050405020304" pitchFamily="18" charset="0"/>
              </a:rPr>
              <a:t>Non è la prima volta che la Terra deve affrontare una crisi climatica. Ce ne </a:t>
            </a:r>
          </a:p>
          <a:p>
            <a:r>
              <a:rPr lang="it-IT" sz="2000" b="1" dirty="0" smtClean="0">
                <a:solidFill>
                  <a:schemeClr val="bg1"/>
                </a:solidFill>
                <a:latin typeface="Times New Roman" panose="02020603050405020304" pitchFamily="18" charset="0"/>
                <a:cs typeface="Times New Roman" panose="02020603050405020304" pitchFamily="18" charset="0"/>
              </a:rPr>
              <a:t>sono state altre cinque, in cui gran parte degli organismi viventi si sono estinti.  </a:t>
            </a:r>
            <a:endParaRPr lang="it-IT" sz="2000" b="1" dirty="0">
              <a:solidFill>
                <a:schemeClr val="bg1"/>
              </a:solidFill>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57" y="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6661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egnaposto numero diapositiva 3"/>
          <p:cNvSpPr>
            <a:spLocks noGrp="1"/>
          </p:cNvSpPr>
          <p:nvPr>
            <p:ph type="sldNum" sz="quarter" idx="12"/>
          </p:nvPr>
        </p:nvSpPr>
        <p:spPr/>
        <p:txBody>
          <a:bodyPr/>
          <a:lstStyle/>
          <a:p>
            <a:fld id="{4C1915F7-7A5D-4D5E-8982-7EC54A85A428}" type="slidenum">
              <a:rPr lang="it-IT" altLang="it-IT">
                <a:solidFill>
                  <a:srgbClr val="000000"/>
                </a:solidFill>
              </a:rPr>
              <a:pPr/>
              <a:t>20</a:t>
            </a:fld>
            <a:endParaRPr lang="it-IT" altLang="it-IT">
              <a:solidFill>
                <a:srgbClr val="000000"/>
              </a:solidFill>
            </a:endParaRPr>
          </a:p>
        </p:txBody>
      </p:sp>
      <p:grpSp>
        <p:nvGrpSpPr>
          <p:cNvPr id="2461698" name="Group 11"/>
          <p:cNvGrpSpPr>
            <a:grpSpLocks/>
          </p:cNvGrpSpPr>
          <p:nvPr/>
        </p:nvGrpSpPr>
        <p:grpSpPr bwMode="auto">
          <a:xfrm>
            <a:off x="6227763" y="0"/>
            <a:ext cx="2627312" cy="2808288"/>
            <a:chOff x="288" y="2890"/>
            <a:chExt cx="1225" cy="1334"/>
          </a:xfrm>
        </p:grpSpPr>
        <p:pic>
          <p:nvPicPr>
            <p:cNvPr id="2461699" name="Picture 12" descr="aero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2928"/>
              <a:ext cx="1225"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957" name="Text Box 13"/>
            <p:cNvSpPr txBox="1">
              <a:spLocks noChangeArrowheads="1"/>
            </p:cNvSpPr>
            <p:nvPr/>
          </p:nvSpPr>
          <p:spPr bwMode="auto">
            <a:xfrm>
              <a:off x="475" y="2890"/>
              <a:ext cx="819" cy="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defRPr/>
              </a:pPr>
              <a:r>
                <a:rPr lang="en-US" altLang="en-US" sz="2400">
                  <a:solidFill>
                    <a:srgbClr val="000000"/>
                  </a:solidFill>
                  <a:effectLst>
                    <a:outerShdw blurRad="38100" dist="38100" dir="2700000" algn="tl">
                      <a:srgbClr val="C0C0C0"/>
                    </a:outerShdw>
                  </a:effectLst>
                </a:rPr>
                <a:t>Aerosol</a:t>
              </a:r>
            </a:p>
            <a:p>
              <a:pPr algn="ctr" eaLnBrk="0" fontAlgn="base" hangingPunct="0">
                <a:spcBef>
                  <a:spcPct val="0"/>
                </a:spcBef>
                <a:spcAft>
                  <a:spcPct val="0"/>
                </a:spcAft>
                <a:defRPr/>
              </a:pPr>
              <a:r>
                <a:rPr lang="en-US" altLang="en-US" sz="2400">
                  <a:solidFill>
                    <a:srgbClr val="000000"/>
                  </a:solidFill>
                  <a:effectLst>
                    <a:outerShdw blurRad="38100" dist="38100" dir="2700000" algn="tl">
                      <a:srgbClr val="C0C0C0"/>
                    </a:outerShdw>
                  </a:effectLst>
                </a:rPr>
                <a:t>atmosferico</a:t>
              </a:r>
            </a:p>
          </p:txBody>
        </p:sp>
      </p:grpSp>
      <p:sp>
        <p:nvSpPr>
          <p:cNvPr id="1618961" name="Rectangle 17"/>
          <p:cNvSpPr>
            <a:spLocks noChangeArrowheads="1"/>
          </p:cNvSpPr>
          <p:nvPr/>
        </p:nvSpPr>
        <p:spPr bwMode="auto">
          <a:xfrm>
            <a:off x="3635375" y="260350"/>
            <a:ext cx="1828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altLang="en-US" sz="4000" b="1" smtClean="0">
                <a:solidFill>
                  <a:srgbClr val="FF3300"/>
                </a:solidFill>
                <a:effectLst>
                  <a:outerShdw blurRad="38100" dist="38100" dir="2700000" algn="tl">
                    <a:srgbClr val="C0C0C0"/>
                  </a:outerShdw>
                </a:effectLst>
              </a:rPr>
              <a:t>Fattori</a:t>
            </a:r>
          </a:p>
          <a:p>
            <a:pPr algn="ctr" eaLnBrk="0" fontAlgn="base" hangingPunct="0">
              <a:spcBef>
                <a:spcPct val="0"/>
              </a:spcBef>
              <a:spcAft>
                <a:spcPct val="0"/>
              </a:spcAft>
            </a:pPr>
            <a:r>
              <a:rPr lang="en-US" altLang="en-US" sz="4000" b="1" smtClean="0">
                <a:solidFill>
                  <a:srgbClr val="FF3300"/>
                </a:solidFill>
                <a:effectLst>
                  <a:outerShdw blurRad="38100" dist="38100" dir="2700000" algn="tl">
                    <a:srgbClr val="C0C0C0"/>
                  </a:outerShdw>
                </a:effectLst>
              </a:rPr>
              <a:t>umani</a:t>
            </a:r>
          </a:p>
        </p:txBody>
      </p:sp>
      <p:sp>
        <p:nvSpPr>
          <p:cNvPr id="2461702" name="Text Box 6"/>
          <p:cNvSpPr txBox="1">
            <a:spLocks noChangeArrowheads="1"/>
          </p:cNvSpPr>
          <p:nvPr/>
        </p:nvSpPr>
        <p:spPr bwMode="auto">
          <a:xfrm>
            <a:off x="503238" y="5653088"/>
            <a:ext cx="8316912" cy="1016000"/>
          </a:xfrm>
          <a:prstGeom prst="rect">
            <a:avLst/>
          </a:prstGeom>
          <a:noFill/>
          <a:ln w="9525">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fontAlgn="base" hangingPunct="0">
              <a:spcBef>
                <a:spcPct val="0"/>
              </a:spcBef>
              <a:spcAft>
                <a:spcPct val="0"/>
              </a:spcAft>
            </a:pPr>
            <a:r>
              <a:rPr lang="en-US" altLang="it-IT" sz="2000" b="1" smtClean="0">
                <a:solidFill>
                  <a:srgbClr val="333399"/>
                </a:solidFill>
              </a:rPr>
              <a:t>Le </a:t>
            </a:r>
            <a:r>
              <a:rPr lang="en-US" altLang="it-IT" sz="2000" b="1" smtClean="0">
                <a:solidFill>
                  <a:srgbClr val="FF3300"/>
                </a:solidFill>
              </a:rPr>
              <a:t>attività umane</a:t>
            </a:r>
            <a:r>
              <a:rPr lang="en-US" altLang="it-IT" sz="2000" b="1" smtClean="0">
                <a:solidFill>
                  <a:srgbClr val="333399"/>
                </a:solidFill>
              </a:rPr>
              <a:t> hanno avuto un ruolo sempre più importante con l’inizio dell’era industriale e il progressivo aumento della popolazione mondiale</a:t>
            </a:r>
            <a:endParaRPr lang="it-IT" altLang="it-IT" sz="2000" b="1" smtClean="0">
              <a:solidFill>
                <a:srgbClr val="000000"/>
              </a:solidFill>
            </a:endParaRPr>
          </a:p>
        </p:txBody>
      </p:sp>
      <p:pic>
        <p:nvPicPr>
          <p:cNvPr id="2461703" name="Picture 7" descr="Greenhouse Gases Effect On Pla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076575"/>
            <a:ext cx="3095625" cy="2185988"/>
          </a:xfrm>
          <a:prstGeom prst="rect">
            <a:avLst/>
          </a:prstGeom>
          <a:noFill/>
          <a:extLst>
            <a:ext uri="{909E8E84-426E-40DD-AFC4-6F175D3DCCD1}">
              <a14:hiddenFill xmlns:a14="http://schemas.microsoft.com/office/drawing/2010/main">
                <a:solidFill>
                  <a:srgbClr val="FFFFFF"/>
                </a:solidFill>
              </a14:hiddenFill>
            </a:ext>
          </a:extLst>
        </p:spPr>
      </p:pic>
      <p:sp>
        <p:nvSpPr>
          <p:cNvPr id="2461704" name="Text Box 8"/>
          <p:cNvSpPr txBox="1">
            <a:spLocks noChangeArrowheads="1"/>
          </p:cNvSpPr>
          <p:nvPr/>
        </p:nvSpPr>
        <p:spPr bwMode="auto">
          <a:xfrm>
            <a:off x="4067175" y="3068638"/>
            <a:ext cx="1944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400" b="1" smtClean="0">
                <a:solidFill>
                  <a:srgbClr val="FFFFFF"/>
                </a:solidFill>
              </a:rPr>
              <a:t>Gas serra</a:t>
            </a:r>
          </a:p>
        </p:txBody>
      </p:sp>
      <p:pic>
        <p:nvPicPr>
          <p:cNvPr id="2461705" name="Picture 9" descr="Risultati immagini per deforestazion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247650"/>
            <a:ext cx="2376488" cy="1585913"/>
          </a:xfrm>
          <a:prstGeom prst="rect">
            <a:avLst/>
          </a:prstGeom>
          <a:noFill/>
          <a:extLst>
            <a:ext uri="{909E8E84-426E-40DD-AFC4-6F175D3DCCD1}">
              <a14:hiddenFill xmlns:a14="http://schemas.microsoft.com/office/drawing/2010/main">
                <a:solidFill>
                  <a:srgbClr val="FFFFFF"/>
                </a:solidFill>
              </a14:hiddenFill>
            </a:ext>
          </a:extLst>
        </p:spPr>
      </p:pic>
      <p:pic>
        <p:nvPicPr>
          <p:cNvPr id="2461706" name="Picture 10" descr="Risultati immagini per agricoltura">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6375" y="1327150"/>
            <a:ext cx="2089150" cy="1169988"/>
          </a:xfrm>
          <a:prstGeom prst="rect">
            <a:avLst/>
          </a:prstGeom>
          <a:noFill/>
          <a:extLst>
            <a:ext uri="{909E8E84-426E-40DD-AFC4-6F175D3DCCD1}">
              <a14:hiddenFill xmlns:a14="http://schemas.microsoft.com/office/drawing/2010/main">
                <a:solidFill>
                  <a:srgbClr val="FFFFFF"/>
                </a:solidFill>
              </a14:hiddenFill>
            </a:ext>
          </a:extLst>
        </p:spPr>
      </p:pic>
      <p:pic>
        <p:nvPicPr>
          <p:cNvPr id="2461707" name="Picture 11" descr="Risultati immagini per città">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950" y="2335213"/>
            <a:ext cx="2160588" cy="1238250"/>
          </a:xfrm>
          <a:prstGeom prst="rect">
            <a:avLst/>
          </a:prstGeom>
          <a:noFill/>
          <a:extLst>
            <a:ext uri="{909E8E84-426E-40DD-AFC4-6F175D3DCCD1}">
              <a14:hiddenFill xmlns:a14="http://schemas.microsoft.com/office/drawing/2010/main">
                <a:solidFill>
                  <a:srgbClr val="FFFFFF"/>
                </a:solidFill>
              </a14:hiddenFill>
            </a:ext>
          </a:extLst>
        </p:spPr>
      </p:pic>
      <p:sp>
        <p:nvSpPr>
          <p:cNvPr id="2461708" name="Text Box 12"/>
          <p:cNvSpPr txBox="1">
            <a:spLocks noChangeArrowheads="1"/>
          </p:cNvSpPr>
          <p:nvPr/>
        </p:nvSpPr>
        <p:spPr bwMode="auto">
          <a:xfrm>
            <a:off x="180975" y="319088"/>
            <a:ext cx="19446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400" b="1" smtClean="0">
                <a:solidFill>
                  <a:srgbClr val="FFFFFF"/>
                </a:solidFill>
              </a:rPr>
              <a:t>Uso del territorio</a:t>
            </a:r>
          </a:p>
        </p:txBody>
      </p:sp>
      <p:pic>
        <p:nvPicPr>
          <p:cNvPr id="2461709" name="Picture 13" descr="Greenhouse Gases Effect On Plant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84438" y="4149725"/>
            <a:ext cx="1295400" cy="1027113"/>
          </a:xfrm>
          <a:prstGeom prst="rect">
            <a:avLst/>
          </a:prstGeom>
          <a:noFill/>
          <a:extLst>
            <a:ext uri="{909E8E84-426E-40DD-AFC4-6F175D3DCCD1}">
              <a14:hiddenFill xmlns:a14="http://schemas.microsoft.com/office/drawing/2010/main">
                <a:solidFill>
                  <a:srgbClr val="FFFFFF"/>
                </a:solidFill>
              </a14:hiddenFill>
            </a:ext>
          </a:extLst>
        </p:spPr>
      </p:pic>
      <p:pic>
        <p:nvPicPr>
          <p:cNvPr id="2461710" name="Picture 14" descr="Risultati immagini per traffico">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27763" y="4217988"/>
            <a:ext cx="1304925" cy="866775"/>
          </a:xfrm>
          <a:prstGeom prst="rect">
            <a:avLst/>
          </a:prstGeom>
          <a:noFill/>
          <a:extLst>
            <a:ext uri="{909E8E84-426E-40DD-AFC4-6F175D3DCCD1}">
              <a14:hiddenFill xmlns:a14="http://schemas.microsoft.com/office/drawing/2010/main">
                <a:solidFill>
                  <a:srgbClr val="FFFFFF"/>
                </a:solidFill>
              </a14:hiddenFill>
            </a:ext>
          </a:extLst>
        </p:spPr>
      </p:pic>
      <p:pic>
        <p:nvPicPr>
          <p:cNvPr id="2461711" name="Picture 15" descr="Risultati immagini per polveri atmosferico">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53100" y="908050"/>
            <a:ext cx="1266825"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784235"/>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
        <p:nvSpPr>
          <p:cNvPr id="2" name="CasellaDiTesto 1"/>
          <p:cNvSpPr txBox="1"/>
          <p:nvPr/>
        </p:nvSpPr>
        <p:spPr>
          <a:xfrm>
            <a:off x="-27438" y="4581128"/>
            <a:ext cx="9144000" cy="2308324"/>
          </a:xfrm>
          <a:prstGeom prst="rect">
            <a:avLst/>
          </a:prstGeom>
          <a:noFill/>
        </p:spPr>
        <p:txBody>
          <a:bodyPr wrap="square" rtlCol="0">
            <a:spAutoFit/>
          </a:bodyPr>
          <a:lstStyle/>
          <a:p>
            <a:r>
              <a:rPr lang="it-IT" sz="2400" b="1" dirty="0" smtClean="0">
                <a:solidFill>
                  <a:prstClr val="white"/>
                </a:solidFill>
                <a:latin typeface="Times New Roman" panose="02020603050405020304" pitchFamily="18" charset="0"/>
                <a:cs typeface="Times New Roman" panose="02020603050405020304" pitchFamily="18" charset="0"/>
              </a:rPr>
              <a:t>Per prima cosa, i </a:t>
            </a:r>
            <a:r>
              <a:rPr lang="it-IT" sz="2400" b="1" dirty="0" smtClean="0">
                <a:solidFill>
                  <a:prstClr val="white"/>
                </a:solidFill>
                <a:latin typeface="Times New Roman" panose="02020603050405020304" pitchFamily="18" charset="0"/>
                <a:cs typeface="Times New Roman" panose="02020603050405020304" pitchFamily="18" charset="0"/>
              </a:rPr>
              <a:t>consumi non sono uniformi: </a:t>
            </a:r>
            <a:r>
              <a:rPr lang="it-IT" sz="2400" b="1" dirty="0" smtClean="0">
                <a:solidFill>
                  <a:prstClr val="white"/>
                </a:solidFill>
                <a:latin typeface="Times New Roman" panose="02020603050405020304" pitchFamily="18" charset="0"/>
                <a:cs typeface="Times New Roman" panose="02020603050405020304" pitchFamily="18" charset="0"/>
              </a:rPr>
              <a:t>in Europa il </a:t>
            </a:r>
            <a:r>
              <a:rPr lang="it-IT" sz="2400" b="1" dirty="0" smtClean="0">
                <a:solidFill>
                  <a:prstClr val="white"/>
                </a:solidFill>
                <a:latin typeface="Times New Roman" panose="02020603050405020304" pitchFamily="18" charset="0"/>
                <a:cs typeface="Times New Roman" panose="02020603050405020304" pitchFamily="18" charset="0"/>
              </a:rPr>
              <a:t>10% della popolazione, e ancora di più l’1% più ricco dei ricchi, dilapida gran parte delle risorse e causa i danni ambientali più gravi. Oltre tutto, sono proprio loro </a:t>
            </a:r>
            <a:r>
              <a:rPr lang="it-IT" sz="2400" b="1" dirty="0" smtClean="0">
                <a:solidFill>
                  <a:prstClr val="white"/>
                </a:solidFill>
                <a:latin typeface="Times New Roman" panose="02020603050405020304" pitchFamily="18" charset="0"/>
                <a:cs typeface="Times New Roman" panose="02020603050405020304" pitchFamily="18" charset="0"/>
              </a:rPr>
              <a:t>responsabili </a:t>
            </a:r>
            <a:r>
              <a:rPr lang="it-IT" sz="2400" b="1" dirty="0" smtClean="0">
                <a:solidFill>
                  <a:prstClr val="white"/>
                </a:solidFill>
                <a:latin typeface="Times New Roman" panose="02020603050405020304" pitchFamily="18" charset="0"/>
                <a:cs typeface="Times New Roman" panose="02020603050405020304" pitchFamily="18" charset="0"/>
              </a:rPr>
              <a:t>del degrado in quanto proprietari e responsabili degli impianti che inquinano</a:t>
            </a:r>
            <a:r>
              <a:rPr lang="it-IT" sz="2400" b="1" dirty="0" smtClean="0">
                <a:solidFill>
                  <a:prstClr val="white"/>
                </a:solidFill>
                <a:latin typeface="Times New Roman" panose="02020603050405020304" pitchFamily="18" charset="0"/>
                <a:cs typeface="Times New Roman" panose="02020603050405020304" pitchFamily="18" charset="0"/>
              </a:rPr>
              <a:t>. Gli stati sviluppati </a:t>
            </a:r>
          </a:p>
          <a:p>
            <a:r>
              <a:rPr lang="it-IT" sz="2400" b="1" dirty="0" smtClean="0">
                <a:solidFill>
                  <a:prstClr val="white"/>
                </a:solidFill>
                <a:latin typeface="Times New Roman" panose="02020603050405020304" pitchFamily="18" charset="0"/>
                <a:cs typeface="Times New Roman" panose="02020603050405020304" pitchFamily="18" charset="0"/>
              </a:rPr>
              <a:t>Sono, e sono stati, i responsabili della maggior parte delle emissioni..</a:t>
            </a:r>
            <a:endParaRPr lang="it-IT" sz="2400" b="1" dirty="0">
              <a:solidFill>
                <a:prstClr val="white"/>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07" y="0"/>
            <a:ext cx="9110277" cy="458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04923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0" y="0"/>
            <a:ext cx="9144000" cy="2677656"/>
          </a:xfrm>
          <a:prstGeom prst="rect">
            <a:avLst/>
          </a:prstGeom>
          <a:noFill/>
        </p:spPr>
        <p:txBody>
          <a:bodyPr wrap="square" rtlCol="0">
            <a:spAutoFit/>
          </a:bodyPr>
          <a:lstStyle/>
          <a:p>
            <a:r>
              <a:rPr lang="it-IT" sz="2400" b="1" dirty="0">
                <a:solidFill>
                  <a:prstClr val="white"/>
                </a:solidFill>
                <a:latin typeface="Times New Roman" pitchFamily="18" charset="0"/>
                <a:cs typeface="Times New Roman" pitchFamily="18" charset="0"/>
              </a:rPr>
              <a:t>La rivoluzione urbana segna l'inizio di un movimento migratorio che sembra inarrestabile: lo spostamento di popolazione dalle zone interne, principalmente montagnose ma anche pianeggianti, alle città e alle coste, contemporaneamente, per quanto riguarda l'Italia, alla migrazione dal Sud al Nord. E' un movimento tuttora in atto, </a:t>
            </a:r>
            <a:r>
              <a:rPr lang="it-IT" sz="2400" b="1" dirty="0" smtClean="0">
                <a:solidFill>
                  <a:prstClr val="white"/>
                </a:solidFill>
                <a:latin typeface="Times New Roman" pitchFamily="18" charset="0"/>
                <a:cs typeface="Times New Roman" pitchFamily="18" charset="0"/>
              </a:rPr>
              <a:t>che coinvolge primariamente le componenti riproduttive e in parte quelle culturalmente più preparate: le donne e i giovani laureati. </a:t>
            </a:r>
            <a:endParaRPr lang="it-IT" sz="28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 y="2677656"/>
            <a:ext cx="9144000"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0" y="5128756"/>
            <a:ext cx="9144000" cy="1569660"/>
          </a:xfrm>
          <a:prstGeom prst="rect">
            <a:avLst/>
          </a:prstGeom>
          <a:noFill/>
        </p:spPr>
        <p:txBody>
          <a:bodyPr wrap="square" rtlCol="0">
            <a:spAutoFit/>
          </a:bodyPr>
          <a:lstStyle/>
          <a:p>
            <a:r>
              <a:rPr lang="it-IT" sz="2400" b="1" dirty="0" smtClean="0">
                <a:solidFill>
                  <a:prstClr val="white"/>
                </a:solidFill>
                <a:latin typeface="Times New Roman" panose="02020603050405020304" pitchFamily="18" charset="0"/>
                <a:cs typeface="Times New Roman" panose="02020603050405020304" pitchFamily="18" charset="0"/>
              </a:rPr>
              <a:t>E’ un movimento che </a:t>
            </a:r>
            <a:r>
              <a:rPr lang="it-IT" sz="2400" b="1" dirty="0">
                <a:solidFill>
                  <a:prstClr val="white"/>
                </a:solidFill>
                <a:latin typeface="Times New Roman" panose="02020603050405020304" pitchFamily="18" charset="0"/>
                <a:cs typeface="Times New Roman" panose="02020603050405020304" pitchFamily="18" charset="0"/>
              </a:rPr>
              <a:t>probabilmente dovrà invertirsi causa il riscaldamento globale. </a:t>
            </a:r>
            <a:r>
              <a:rPr lang="it-IT" sz="2400" b="1" dirty="0" smtClean="0">
                <a:solidFill>
                  <a:prstClr val="white"/>
                </a:solidFill>
                <a:latin typeface="Times New Roman" panose="02020603050405020304" pitchFamily="18" charset="0"/>
                <a:cs typeface="Times New Roman" panose="02020603050405020304" pitchFamily="18" charset="0"/>
              </a:rPr>
              <a:t>I dati metereologici danno entro il 2050 il clima di Milano come quello di Karachi oggi: gran parte delle metropoli non saranno più abitabili. </a:t>
            </a:r>
            <a:endParaRPr lang="it-IT"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57885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7478828" y="1"/>
            <a:ext cx="1681230" cy="3216265"/>
          </a:xfrm>
          <a:prstGeom prst="rect">
            <a:avLst/>
          </a:prstGeom>
          <a:noFill/>
        </p:spPr>
        <p:txBody>
          <a:bodyPr wrap="square" rtlCol="0">
            <a:spAutoFit/>
          </a:bodyPr>
          <a:lstStyle/>
          <a:p>
            <a:r>
              <a:rPr lang="it-IT" sz="2000" b="1" i="1" dirty="0" smtClean="0">
                <a:solidFill>
                  <a:prstClr val="white"/>
                </a:solidFill>
                <a:latin typeface="Times New Roman" pitchFamily="18" charset="0"/>
                <a:cs typeface="Times New Roman" pitchFamily="18" charset="0"/>
              </a:rPr>
              <a:t>Il «progresso» e il capitale hanno accelerato il processo di marginalizzazione delle montagne. </a:t>
            </a:r>
          </a:p>
          <a:p>
            <a:endParaRPr lang="it-IT" sz="23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304" t="27285" r="13759" b="20455"/>
          <a:stretch/>
        </p:blipFill>
        <p:spPr bwMode="auto">
          <a:xfrm>
            <a:off x="0" y="0"/>
            <a:ext cx="747882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5580112" y="2846934"/>
            <a:ext cx="3546223" cy="3170099"/>
          </a:xfrm>
          <a:prstGeom prst="rect">
            <a:avLst/>
          </a:prstGeom>
          <a:solidFill>
            <a:srgbClr val="267826"/>
          </a:solidFill>
        </p:spPr>
        <p:txBody>
          <a:bodyPr wrap="square" rtlCol="0">
            <a:spAutoFit/>
          </a:bodyPr>
          <a:lstStyle/>
          <a:p>
            <a:r>
              <a:rPr lang="it-IT" sz="2000" b="1" dirty="0">
                <a:solidFill>
                  <a:prstClr val="white"/>
                </a:solidFill>
                <a:latin typeface="Times New Roman" panose="02020603050405020304" pitchFamily="18" charset="0"/>
                <a:cs typeface="Times New Roman" panose="02020603050405020304" pitchFamily="18" charset="0"/>
              </a:rPr>
              <a:t>Il 60% dei comuni d’Italia sono oramai aree in cui non vi sono più servizi e produzione; luoghi dove vive meno di 1/4 della popolazione complessiva del Paese.  Un modello di organizzazione geografica dell’economia che è già affermato </a:t>
            </a:r>
            <a:r>
              <a:rPr lang="it-IT" sz="2000" b="1" dirty="0" smtClean="0">
                <a:solidFill>
                  <a:prstClr val="white"/>
                </a:solidFill>
                <a:latin typeface="Times New Roman" panose="02020603050405020304" pitchFamily="18" charset="0"/>
                <a:cs typeface="Times New Roman" panose="02020603050405020304" pitchFamily="18" charset="0"/>
              </a:rPr>
              <a:t>in gran parte dei paesi a «sviluppo avanzato».</a:t>
            </a:r>
            <a:endParaRPr lang="it-IT" sz="20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04180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0" y="4581127"/>
            <a:ext cx="9144001" cy="2185214"/>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Nel 2007 la </a:t>
            </a:r>
            <a:r>
              <a:rPr lang="it-IT" sz="1700" b="1" dirty="0">
                <a:solidFill>
                  <a:prstClr val="white"/>
                </a:solidFill>
                <a:latin typeface="Times New Roman" panose="02020603050405020304" pitchFamily="18" charset="0"/>
                <a:cs typeface="Times New Roman" panose="02020603050405020304" pitchFamily="18" charset="0"/>
              </a:rPr>
              <a:t>popolazione che vive nelle città ha superato quella insediata nelle campagne. </a:t>
            </a:r>
            <a:r>
              <a:rPr lang="it-IT" sz="1700" b="1" dirty="0" smtClean="0">
                <a:solidFill>
                  <a:prstClr val="white"/>
                </a:solidFill>
                <a:latin typeface="Times New Roman" panose="02020603050405020304" pitchFamily="18" charset="0"/>
                <a:cs typeface="Times New Roman" panose="02020603050405020304" pitchFamily="18" charset="0"/>
              </a:rPr>
              <a:t>Oggi il 55% della popolazione vive negli agglomerati urbani, e la percentuale salirà </a:t>
            </a:r>
            <a:r>
              <a:rPr lang="it-IT" sz="1700" b="1" dirty="0">
                <a:solidFill>
                  <a:prstClr val="white"/>
                </a:solidFill>
                <a:latin typeface="Times New Roman" panose="02020603050405020304" pitchFamily="18" charset="0"/>
                <a:cs typeface="Times New Roman" panose="02020603050405020304" pitchFamily="18" charset="0"/>
              </a:rPr>
              <a:t>al 60% nel </a:t>
            </a:r>
            <a:r>
              <a:rPr lang="it-IT" sz="1700" b="1" dirty="0" smtClean="0">
                <a:solidFill>
                  <a:prstClr val="white"/>
                </a:solidFill>
                <a:latin typeface="Times New Roman" panose="02020603050405020304" pitchFamily="18" charset="0"/>
                <a:cs typeface="Times New Roman" panose="02020603050405020304" pitchFamily="18" charset="0"/>
              </a:rPr>
              <a:t>2030, per arrivare al 70% nel 2050. </a:t>
            </a:r>
            <a:r>
              <a:rPr lang="it-IT" sz="1700" b="1" dirty="0" smtClean="0">
                <a:solidFill>
                  <a:prstClr val="white"/>
                </a:solidFill>
                <a:latin typeface="Times New Roman" panose="02020603050405020304" pitchFamily="18" charset="0"/>
                <a:cs typeface="Times New Roman" panose="02020603050405020304" pitchFamily="18" charset="0"/>
              </a:rPr>
              <a:t>Circa </a:t>
            </a:r>
            <a:r>
              <a:rPr lang="it-IT" sz="1700" b="1" dirty="0">
                <a:solidFill>
                  <a:prstClr val="white"/>
                </a:solidFill>
                <a:latin typeface="Times New Roman" panose="02020603050405020304" pitchFamily="18" charset="0"/>
                <a:cs typeface="Times New Roman" panose="02020603050405020304" pitchFamily="18" charset="0"/>
              </a:rPr>
              <a:t>l' 80% della popolazione degli Stati Uniti vive nelle città. A livello mondiale </a:t>
            </a:r>
            <a:r>
              <a:rPr lang="it-IT" sz="1700" b="1" dirty="0" smtClean="0">
                <a:solidFill>
                  <a:prstClr val="white"/>
                </a:solidFill>
                <a:latin typeface="Times New Roman" panose="02020603050405020304" pitchFamily="18" charset="0"/>
                <a:cs typeface="Times New Roman" panose="02020603050405020304" pitchFamily="18" charset="0"/>
              </a:rPr>
              <a:t>nel </a:t>
            </a:r>
            <a:r>
              <a:rPr lang="it-IT" sz="1700" b="1" dirty="0">
                <a:solidFill>
                  <a:prstClr val="white"/>
                </a:solidFill>
                <a:latin typeface="Times New Roman" panose="02020603050405020304" pitchFamily="18" charset="0"/>
                <a:cs typeface="Times New Roman" panose="02020603050405020304" pitchFamily="18" charset="0"/>
              </a:rPr>
              <a:t>1900 la popolazione che viveva in città era circa il 14% di quella mondiale, ma all' inizio del </a:t>
            </a:r>
            <a:r>
              <a:rPr lang="it-IT" sz="1700" b="1" dirty="0" smtClean="0">
                <a:solidFill>
                  <a:prstClr val="white"/>
                </a:solidFill>
                <a:latin typeface="Times New Roman" panose="02020603050405020304" pitchFamily="18" charset="0"/>
                <a:cs typeface="Times New Roman" panose="02020603050405020304" pitchFamily="18" charset="0"/>
              </a:rPr>
              <a:t>2000 </a:t>
            </a:r>
            <a:r>
              <a:rPr lang="it-IT" sz="1700" b="1" dirty="0">
                <a:solidFill>
                  <a:prstClr val="white"/>
                </a:solidFill>
                <a:latin typeface="Times New Roman" panose="02020603050405020304" pitchFamily="18" charset="0"/>
                <a:cs typeface="Times New Roman" panose="02020603050405020304" pitchFamily="18" charset="0"/>
              </a:rPr>
              <a:t>era il 47</a:t>
            </a:r>
            <a:r>
              <a:rPr lang="it-IT" sz="1700" b="1" dirty="0" smtClean="0">
                <a:solidFill>
                  <a:prstClr val="white"/>
                </a:solidFill>
                <a:latin typeface="Times New Roman" panose="02020603050405020304" pitchFamily="18" charset="0"/>
                <a:cs typeface="Times New Roman" panose="02020603050405020304" pitchFamily="18" charset="0"/>
              </a:rPr>
              <a:t>%. </a:t>
            </a:r>
            <a:r>
              <a:rPr lang="it-IT" sz="1700" b="1" dirty="0" smtClean="0">
                <a:solidFill>
                  <a:prstClr val="white"/>
                </a:solidFill>
                <a:latin typeface="Times New Roman" panose="02020603050405020304" pitchFamily="18" charset="0"/>
                <a:cs typeface="Times New Roman" panose="02020603050405020304" pitchFamily="18" charset="0"/>
              </a:rPr>
              <a:t>Il problema si accresce perché le città sono diventate </a:t>
            </a:r>
            <a:r>
              <a:rPr lang="it-IT" sz="1700" b="1" dirty="0" smtClean="0">
                <a:solidFill>
                  <a:prstClr val="white"/>
                </a:solidFill>
                <a:latin typeface="Times New Roman" panose="02020603050405020304" pitchFamily="18" charset="0"/>
                <a:cs typeface="Times New Roman" panose="02020603050405020304" pitchFamily="18" charset="0"/>
              </a:rPr>
              <a:t>vere </a:t>
            </a:r>
            <a:r>
              <a:rPr lang="it-IT" sz="1700" b="1" dirty="0" smtClean="0">
                <a:solidFill>
                  <a:prstClr val="white"/>
                </a:solidFill>
                <a:latin typeface="Times New Roman" panose="02020603050405020304" pitchFamily="18" charset="0"/>
                <a:cs typeface="Times New Roman" panose="02020603050405020304" pitchFamily="18" charset="0"/>
              </a:rPr>
              <a:t>e </a:t>
            </a:r>
            <a:endParaRPr lang="it-IT" sz="1700" b="1" dirty="0" smtClean="0">
              <a:solidFill>
                <a:prstClr val="white"/>
              </a:solidFill>
              <a:latin typeface="Times New Roman" panose="02020603050405020304" pitchFamily="18" charset="0"/>
              <a:cs typeface="Times New Roman" panose="02020603050405020304" pitchFamily="18" charset="0"/>
            </a:endParaRPr>
          </a:p>
          <a:p>
            <a:r>
              <a:rPr lang="it-IT" sz="1700" b="1" dirty="0" smtClean="0">
                <a:solidFill>
                  <a:prstClr val="white"/>
                </a:solidFill>
                <a:latin typeface="Times New Roman" panose="02020603050405020304" pitchFamily="18" charset="0"/>
                <a:cs typeface="Times New Roman" panose="02020603050405020304" pitchFamily="18" charset="0"/>
              </a:rPr>
              <a:t>proprie </a:t>
            </a:r>
            <a:r>
              <a:rPr lang="it-IT" sz="1700" b="1" dirty="0" smtClean="0">
                <a:solidFill>
                  <a:prstClr val="white"/>
                </a:solidFill>
                <a:latin typeface="Times New Roman" panose="02020603050405020304" pitchFamily="18" charset="0"/>
                <a:cs typeface="Times New Roman" panose="02020603050405020304" pitchFamily="18" charset="0"/>
              </a:rPr>
              <a:t>megalopoli che oltrepassano i 10 milioni di persone, in cui la qualità della vita </a:t>
            </a:r>
            <a:endParaRPr lang="it-IT" sz="1700" b="1" dirty="0" smtClean="0">
              <a:solidFill>
                <a:prstClr val="white"/>
              </a:solidFill>
              <a:latin typeface="Times New Roman" panose="02020603050405020304" pitchFamily="18" charset="0"/>
              <a:cs typeface="Times New Roman" panose="02020603050405020304" pitchFamily="18" charset="0"/>
            </a:endParaRPr>
          </a:p>
          <a:p>
            <a:r>
              <a:rPr lang="it-IT" sz="1700" b="1" dirty="0" smtClean="0">
                <a:solidFill>
                  <a:prstClr val="white"/>
                </a:solidFill>
                <a:latin typeface="Times New Roman" panose="02020603050405020304" pitchFamily="18" charset="0"/>
                <a:cs typeface="Times New Roman" panose="02020603050405020304" pitchFamily="18" charset="0"/>
              </a:rPr>
              <a:t>scende </a:t>
            </a:r>
            <a:r>
              <a:rPr lang="it-IT" sz="1700" b="1" dirty="0" smtClean="0">
                <a:solidFill>
                  <a:prstClr val="white"/>
                </a:solidFill>
                <a:latin typeface="Times New Roman" panose="02020603050405020304" pitchFamily="18" charset="0"/>
                <a:cs typeface="Times New Roman" panose="02020603050405020304" pitchFamily="18" charset="0"/>
              </a:rPr>
              <a:t>ma la povertà aumenta: nelle metropoli europee si calcola che il 30% degli abitanti </a:t>
            </a:r>
            <a:endParaRPr lang="it-IT" sz="1700" b="1" dirty="0" smtClean="0">
              <a:solidFill>
                <a:prstClr val="white"/>
              </a:solidFill>
              <a:latin typeface="Times New Roman" panose="02020603050405020304" pitchFamily="18" charset="0"/>
              <a:cs typeface="Times New Roman" panose="02020603050405020304" pitchFamily="18" charset="0"/>
            </a:endParaRPr>
          </a:p>
          <a:p>
            <a:r>
              <a:rPr lang="it-IT" sz="1700" b="1" dirty="0" smtClean="0">
                <a:solidFill>
                  <a:prstClr val="white"/>
                </a:solidFill>
                <a:latin typeface="Times New Roman" panose="02020603050405020304" pitchFamily="18" charset="0"/>
                <a:cs typeface="Times New Roman" panose="02020603050405020304" pitchFamily="18" charset="0"/>
              </a:rPr>
              <a:t>viva </a:t>
            </a:r>
            <a:r>
              <a:rPr lang="it-IT" sz="1700" b="1" dirty="0" smtClean="0">
                <a:solidFill>
                  <a:prstClr val="white"/>
                </a:solidFill>
                <a:latin typeface="Times New Roman" panose="02020603050405020304" pitchFamily="18" charset="0"/>
                <a:cs typeface="Times New Roman" panose="02020603050405020304" pitchFamily="18" charset="0"/>
              </a:rPr>
              <a:t>già al si sotto della soglia di povertà. </a:t>
            </a:r>
            <a:r>
              <a:rPr lang="it-IT" sz="1700" b="1" dirty="0" smtClean="0">
                <a:solidFill>
                  <a:prstClr val="white"/>
                </a:solidFill>
                <a:latin typeface="Times New Roman" panose="02020603050405020304" pitchFamily="18" charset="0"/>
                <a:cs typeface="Times New Roman" panose="02020603050405020304" pitchFamily="18" charset="0"/>
              </a:rPr>
              <a:t>E le condizioni di vita sono destinate a peggiorare. </a:t>
            </a:r>
            <a:endParaRPr lang="it-IT" sz="1700" b="1" dirty="0">
              <a:solidFill>
                <a:prstClr val="white"/>
              </a:solidFill>
              <a:latin typeface="Times New Roman" panose="02020603050405020304" pitchFamily="18" charset="0"/>
              <a:cs typeface="Times New Roman" panose="02020603050405020304" pitchFamily="18" charset="0"/>
            </a:endParaRP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27" y="14050"/>
            <a:ext cx="9134154" cy="4567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40389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8879" y="6112486"/>
            <a:ext cx="9144001" cy="615553"/>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Città del Messico. Nel </a:t>
            </a:r>
            <a:r>
              <a:rPr lang="it-IT" sz="1700" b="1" dirty="0">
                <a:solidFill>
                  <a:prstClr val="white"/>
                </a:solidFill>
                <a:latin typeface="Times New Roman" panose="02020603050405020304" pitchFamily="18" charset="0"/>
                <a:cs typeface="Times New Roman" panose="02020603050405020304" pitchFamily="18" charset="0"/>
              </a:rPr>
              <a:t>2007 si è calcolata una popolazione di 9.755.980 abitanti per la città, e 24.748.250 abitanti per l'area </a:t>
            </a:r>
            <a:r>
              <a:rPr lang="it-IT" sz="1700" b="1" dirty="0" smtClean="0">
                <a:solidFill>
                  <a:prstClr val="white"/>
                </a:solidFill>
                <a:latin typeface="Times New Roman" panose="02020603050405020304" pitchFamily="18" charset="0"/>
                <a:cs typeface="Times New Roman" panose="02020603050405020304" pitchFamily="18" charset="0"/>
              </a:rPr>
              <a:t>metropolitana. </a:t>
            </a:r>
            <a:endParaRPr lang="it-IT" sz="1700" b="1" dirty="0">
              <a:solidFill>
                <a:prstClr val="white"/>
              </a:solidFill>
              <a:latin typeface="Times New Roman" panose="02020603050405020304" pitchFamily="18" charset="0"/>
              <a:cs typeface="Times New Roman" panose="02020603050405020304" pitchFamily="18" charset="0"/>
            </a:endParaRPr>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35122" cy="6087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0569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12215" y="5719227"/>
            <a:ext cx="9081857" cy="1138773"/>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Gran parte della gente vive in periferie sporche, malsane e violente, dove lo Stato  centrale non né intenzione né interesse ad investire. Si ripete il meccanismo che ha portato all’emarginazione delle zone montane: piano piano si chiudono i servizi essenziali e chi può se ne va in cerca di fortuna altrove.  Rimangono i vecchi e chi non ha niente da perdere. </a:t>
            </a:r>
            <a:endParaRPr lang="it-IT" sz="1700" b="1" dirty="0">
              <a:solidFill>
                <a:prstClr val="white"/>
              </a:solidFill>
              <a:latin typeface="Times New Roman" panose="02020603050405020304" pitchFamily="18" charset="0"/>
              <a:cs typeface="Times New Roman" panose="02020603050405020304" pitchFamily="18" charset="0"/>
            </a:endParaRPr>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15" y="30595"/>
            <a:ext cx="9101811"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719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15992" y="5993916"/>
            <a:ext cx="9081857" cy="877163"/>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Ma anche nelle metropoli più ricche della Terra, la percentuale di quelli che non riescono a vivere decentemente sta drammaticamente aumentando. Anche fra chi lavora, l’indipendenza individuale  si sta rivelando sempre più un miraggio difficilmente raggiungibile. </a:t>
            </a:r>
            <a:endParaRPr lang="it-IT" sz="1700" b="1" dirty="0">
              <a:solidFill>
                <a:prstClr val="white"/>
              </a:solidFill>
              <a:latin typeface="Times New Roman" panose="02020603050405020304" pitchFamily="18" charset="0"/>
              <a:cs typeface="Times New Roman" panose="02020603050405020304" pitchFamily="18" charset="0"/>
            </a:endParaRPr>
          </a:p>
        </p:txBody>
      </p:sp>
      <p:sp>
        <p:nvSpPr>
          <p:cNvPr id="2" name="CasellaDiTesto 1"/>
          <p:cNvSpPr txBox="1"/>
          <p:nvPr/>
        </p:nvSpPr>
        <p:spPr>
          <a:xfrm>
            <a:off x="5868144" y="692696"/>
            <a:ext cx="791883" cy="369332"/>
          </a:xfrm>
          <a:prstGeom prst="rect">
            <a:avLst/>
          </a:prstGeom>
          <a:noFill/>
        </p:spPr>
        <p:txBody>
          <a:bodyPr wrap="none" rtlCol="0">
            <a:spAutoFit/>
          </a:bodyPr>
          <a:lstStyle/>
          <a:p>
            <a:r>
              <a:rPr lang="it-IT" b="1" dirty="0" smtClean="0">
                <a:solidFill>
                  <a:prstClr val="white"/>
                </a:solidFill>
                <a:latin typeface="Times New Roman" panose="02020603050405020304" pitchFamily="18" charset="0"/>
                <a:cs typeface="Times New Roman" panose="02020603050405020304" pitchFamily="18" charset="0"/>
              </a:rPr>
              <a:t>Tokyo</a:t>
            </a:r>
            <a:endParaRPr lang="it-IT" b="1" dirty="0">
              <a:solidFill>
                <a:prstClr val="white"/>
              </a:solidFill>
              <a:latin typeface="Times New Roman" panose="02020603050405020304" pitchFamily="18" charset="0"/>
              <a:cs typeface="Times New Roman" panose="02020603050405020304" pitchFamily="18" charset="0"/>
            </a:endParaRPr>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96" y="789"/>
            <a:ext cx="9089717" cy="6050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08433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0" y="6488668"/>
            <a:ext cx="9144001" cy="353943"/>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L’Italia il territorio </a:t>
            </a:r>
            <a:r>
              <a:rPr lang="it-IT" sz="1700" b="1" dirty="0" smtClean="0">
                <a:solidFill>
                  <a:prstClr val="white"/>
                </a:solidFill>
                <a:latin typeface="Times New Roman" panose="02020603050405020304" pitchFamily="18" charset="0"/>
                <a:cs typeface="Times New Roman" panose="02020603050405020304" pitchFamily="18" charset="0"/>
              </a:rPr>
              <a:t>più a </a:t>
            </a:r>
            <a:r>
              <a:rPr lang="it-IT" sz="1700" b="1" dirty="0" smtClean="0">
                <a:solidFill>
                  <a:prstClr val="white"/>
                </a:solidFill>
                <a:latin typeface="Times New Roman" panose="02020603050405020304" pitchFamily="18" charset="0"/>
                <a:cs typeface="Times New Roman" panose="02020603050405020304" pitchFamily="18" charset="0"/>
              </a:rPr>
              <a:t>rischio per orografia e concentrazione demografica e produttiva.</a:t>
            </a:r>
            <a:endParaRPr lang="it-IT" sz="1700" b="1" dirty="0">
              <a:solidFill>
                <a:prstClr val="white"/>
              </a:solidFill>
              <a:latin typeface="Times New Roman" panose="02020603050405020304" pitchFamily="18" charset="0"/>
              <a:cs typeface="Times New Roman" panose="02020603050405020304" pitchFamily="18" charset="0"/>
            </a:endParaRPr>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2" y="0"/>
            <a:ext cx="9020613" cy="6474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00032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egnaposto numero diapositiva 8"/>
          <p:cNvSpPr>
            <a:spLocks noGrp="1"/>
          </p:cNvSpPr>
          <p:nvPr>
            <p:ph type="sldNum" sz="quarter" idx="12"/>
          </p:nvPr>
        </p:nvSpPr>
        <p:spPr/>
        <p:txBody>
          <a:bodyPr/>
          <a:lstStyle/>
          <a:p>
            <a:fld id="{DF765395-1856-42ED-98A0-276A00E8BEF5}" type="slidenum">
              <a:rPr lang="it-IT" altLang="it-IT">
                <a:solidFill>
                  <a:srgbClr val="000000"/>
                </a:solidFill>
              </a:rPr>
              <a:pPr/>
              <a:t>29</a:t>
            </a:fld>
            <a:endParaRPr lang="it-IT" altLang="it-IT">
              <a:solidFill>
                <a:srgbClr val="000000"/>
              </a:solidFill>
            </a:endParaRPr>
          </a:p>
        </p:txBody>
      </p:sp>
      <p:sp>
        <p:nvSpPr>
          <p:cNvPr id="2347010" name="Text Box 2"/>
          <p:cNvSpPr txBox="1">
            <a:spLocks noChangeArrowheads="1"/>
          </p:cNvSpPr>
          <p:nvPr/>
        </p:nvSpPr>
        <p:spPr bwMode="auto">
          <a:xfrm>
            <a:off x="6911975" y="1052513"/>
            <a:ext cx="176371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3600" b="1" smtClean="0">
                <a:solidFill>
                  <a:srgbClr val="0033CC"/>
                </a:solidFill>
              </a:rPr>
              <a:t>Il clima futuro</a:t>
            </a:r>
          </a:p>
        </p:txBody>
      </p:sp>
      <p:sp>
        <p:nvSpPr>
          <p:cNvPr id="2347011" name="Text Box 3"/>
          <p:cNvSpPr txBox="1">
            <a:spLocks noChangeArrowheads="1"/>
          </p:cNvSpPr>
          <p:nvPr/>
        </p:nvSpPr>
        <p:spPr bwMode="auto">
          <a:xfrm>
            <a:off x="179388" y="1990725"/>
            <a:ext cx="5256212"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fontAlgn="base" hangingPunct="0">
              <a:spcBef>
                <a:spcPct val="0"/>
              </a:spcBef>
              <a:spcAft>
                <a:spcPct val="0"/>
              </a:spcAft>
            </a:pPr>
            <a:r>
              <a:rPr lang="it-IT" altLang="it-IT" b="1" smtClean="0">
                <a:solidFill>
                  <a:srgbClr val="0033CC"/>
                </a:solidFill>
              </a:rPr>
              <a:t>Il livello medio globale del mare aumenta.</a:t>
            </a:r>
          </a:p>
          <a:p>
            <a:pPr algn="just" eaLnBrk="0" fontAlgn="base" hangingPunct="0">
              <a:spcBef>
                <a:spcPct val="0"/>
              </a:spcBef>
              <a:spcAft>
                <a:spcPct val="0"/>
              </a:spcAft>
            </a:pPr>
            <a:r>
              <a:rPr lang="it-IT" altLang="it-IT" b="1" smtClean="0">
                <a:solidFill>
                  <a:srgbClr val="000000"/>
                </a:solidFill>
              </a:rPr>
              <a:t>Nel 2100 :</a:t>
            </a:r>
            <a:endParaRPr lang="pt-BR" altLang="it-IT" b="1" smtClean="0">
              <a:solidFill>
                <a:srgbClr val="0033CC"/>
              </a:solidFill>
            </a:endParaRPr>
          </a:p>
          <a:p>
            <a:pPr algn="just" eaLnBrk="0" fontAlgn="base" hangingPunct="0">
              <a:spcBef>
                <a:spcPct val="0"/>
              </a:spcBef>
              <a:spcAft>
                <a:spcPct val="0"/>
              </a:spcAft>
            </a:pPr>
            <a:r>
              <a:rPr lang="pt-BR" altLang="it-IT" b="1" smtClean="0">
                <a:solidFill>
                  <a:srgbClr val="0033CC"/>
                </a:solidFill>
              </a:rPr>
              <a:t>   45 cm</a:t>
            </a:r>
            <a:r>
              <a:rPr lang="pt-BR" altLang="it-IT" b="1" smtClean="0">
                <a:solidFill>
                  <a:srgbClr val="000000"/>
                </a:solidFill>
              </a:rPr>
              <a:t> nel caso di emissioni stabilizzate</a:t>
            </a:r>
          </a:p>
          <a:p>
            <a:pPr algn="just" eaLnBrk="0" fontAlgn="base" hangingPunct="0">
              <a:spcBef>
                <a:spcPct val="0"/>
              </a:spcBef>
              <a:spcAft>
                <a:spcPct val="0"/>
              </a:spcAft>
            </a:pPr>
            <a:r>
              <a:rPr lang="pt-BR" altLang="it-IT" b="1" smtClean="0">
                <a:solidFill>
                  <a:srgbClr val="0033CC"/>
                </a:solidFill>
              </a:rPr>
              <a:t>   75 cm</a:t>
            </a:r>
            <a:r>
              <a:rPr lang="pt-BR" altLang="it-IT" b="1" smtClean="0">
                <a:solidFill>
                  <a:srgbClr val="000000"/>
                </a:solidFill>
              </a:rPr>
              <a:t> nel caso di emissioni in crescita</a:t>
            </a:r>
          </a:p>
          <a:p>
            <a:pPr algn="just" eaLnBrk="0" fontAlgn="base" hangingPunct="0">
              <a:spcBef>
                <a:spcPct val="0"/>
              </a:spcBef>
              <a:spcAft>
                <a:spcPct val="0"/>
              </a:spcAft>
            </a:pPr>
            <a:endParaRPr lang="pt-BR" altLang="it-IT" b="1" smtClean="0">
              <a:solidFill>
                <a:srgbClr val="000000"/>
              </a:solidFill>
            </a:endParaRPr>
          </a:p>
          <a:p>
            <a:pPr algn="just" eaLnBrk="0" fontAlgn="base" hangingPunct="0">
              <a:spcBef>
                <a:spcPct val="0"/>
              </a:spcBef>
              <a:spcAft>
                <a:spcPct val="0"/>
              </a:spcAft>
            </a:pPr>
            <a:r>
              <a:rPr lang="it-IT" altLang="it-IT" b="1" smtClean="0">
                <a:solidFill>
                  <a:srgbClr val="000000"/>
                </a:solidFill>
              </a:rPr>
              <a:t>Gli </a:t>
            </a:r>
            <a:r>
              <a:rPr lang="it-IT" altLang="it-IT" b="1" smtClean="0">
                <a:solidFill>
                  <a:srgbClr val="0033CC"/>
                </a:solidFill>
              </a:rPr>
              <a:t>oceani continueranno a riscaldarsi</a:t>
            </a:r>
          </a:p>
          <a:p>
            <a:pPr algn="just" eaLnBrk="0" fontAlgn="base" hangingPunct="0">
              <a:spcBef>
                <a:spcPct val="0"/>
              </a:spcBef>
              <a:spcAft>
                <a:spcPct val="0"/>
              </a:spcAft>
            </a:pPr>
            <a:endParaRPr lang="it-IT" altLang="it-IT" b="1" smtClean="0">
              <a:solidFill>
                <a:srgbClr val="000000"/>
              </a:solidFill>
            </a:endParaRPr>
          </a:p>
        </p:txBody>
      </p:sp>
      <p:sp>
        <p:nvSpPr>
          <p:cNvPr id="2347012" name="Text Box 4"/>
          <p:cNvSpPr txBox="1">
            <a:spLocks noChangeArrowheads="1"/>
          </p:cNvSpPr>
          <p:nvPr/>
        </p:nvSpPr>
        <p:spPr bwMode="auto">
          <a:xfrm>
            <a:off x="179388" y="3960813"/>
            <a:ext cx="67691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fontAlgn="base" hangingPunct="0">
              <a:spcBef>
                <a:spcPct val="0"/>
              </a:spcBef>
              <a:spcAft>
                <a:spcPct val="0"/>
              </a:spcAft>
            </a:pPr>
            <a:r>
              <a:rPr lang="it-IT" altLang="it-IT" b="1" smtClean="0">
                <a:solidFill>
                  <a:srgbClr val="000000"/>
                </a:solidFill>
              </a:rPr>
              <a:t>Gli </a:t>
            </a:r>
            <a:r>
              <a:rPr lang="it-IT" altLang="it-IT" b="1" smtClean="0">
                <a:solidFill>
                  <a:srgbClr val="0033CC"/>
                </a:solidFill>
              </a:rPr>
              <a:t>eventi estremi</a:t>
            </a:r>
            <a:r>
              <a:rPr lang="it-IT" altLang="it-IT" b="1" smtClean="0">
                <a:solidFill>
                  <a:srgbClr val="000000"/>
                </a:solidFill>
              </a:rPr>
              <a:t> di </a:t>
            </a:r>
            <a:r>
              <a:rPr lang="it-IT" altLang="it-IT" b="1" smtClean="0">
                <a:solidFill>
                  <a:srgbClr val="0033CC"/>
                </a:solidFill>
              </a:rPr>
              <a:t>precipitazione</a:t>
            </a:r>
            <a:r>
              <a:rPr lang="it-IT" altLang="it-IT" b="1" smtClean="0">
                <a:solidFill>
                  <a:srgbClr val="000000"/>
                </a:solidFill>
              </a:rPr>
              <a:t> diventeranno più intensi e più frequenti.</a:t>
            </a:r>
          </a:p>
          <a:p>
            <a:pPr algn="just" eaLnBrk="0" fontAlgn="base" hangingPunct="0">
              <a:spcBef>
                <a:spcPct val="0"/>
              </a:spcBef>
              <a:spcAft>
                <a:spcPct val="0"/>
              </a:spcAft>
            </a:pPr>
            <a:endParaRPr lang="it-IT" altLang="it-IT" b="1" smtClean="0">
              <a:solidFill>
                <a:srgbClr val="000000"/>
              </a:solidFill>
            </a:endParaRPr>
          </a:p>
          <a:p>
            <a:pPr algn="just" eaLnBrk="0" fontAlgn="base" hangingPunct="0">
              <a:spcBef>
                <a:spcPct val="0"/>
              </a:spcBef>
              <a:spcAft>
                <a:spcPct val="0"/>
              </a:spcAft>
            </a:pPr>
            <a:endParaRPr lang="it-IT" altLang="it-IT" b="1" smtClean="0">
              <a:solidFill>
                <a:srgbClr val="000000"/>
              </a:solidFill>
            </a:endParaRPr>
          </a:p>
          <a:p>
            <a:pPr algn="just" eaLnBrk="0" fontAlgn="base" hangingPunct="0">
              <a:spcBef>
                <a:spcPct val="0"/>
              </a:spcBef>
              <a:spcAft>
                <a:spcPct val="0"/>
              </a:spcAft>
            </a:pPr>
            <a:r>
              <a:rPr lang="it-IT" altLang="it-IT" b="1" smtClean="0">
                <a:solidFill>
                  <a:srgbClr val="000000"/>
                </a:solidFill>
              </a:rPr>
              <a:t>La </a:t>
            </a:r>
            <a:r>
              <a:rPr lang="it-IT" altLang="it-IT" b="1" smtClean="0">
                <a:solidFill>
                  <a:srgbClr val="0033CC"/>
                </a:solidFill>
              </a:rPr>
              <a:t>banchisa artica </a:t>
            </a:r>
            <a:r>
              <a:rPr lang="it-IT" altLang="it-IT" b="1" smtClean="0">
                <a:solidFill>
                  <a:srgbClr val="000000"/>
                </a:solidFill>
              </a:rPr>
              <a:t>continuerà a ridursi e ad assottigliarsi.</a:t>
            </a:r>
          </a:p>
          <a:p>
            <a:pPr algn="just" eaLnBrk="0" fontAlgn="base" hangingPunct="0">
              <a:spcBef>
                <a:spcPct val="0"/>
              </a:spcBef>
              <a:spcAft>
                <a:spcPct val="0"/>
              </a:spcAft>
            </a:pPr>
            <a:endParaRPr lang="it-IT" altLang="it-IT" b="1" smtClean="0">
              <a:solidFill>
                <a:srgbClr val="000000"/>
              </a:solidFill>
            </a:endParaRPr>
          </a:p>
          <a:p>
            <a:pPr algn="just" eaLnBrk="0" fontAlgn="base" hangingPunct="0">
              <a:spcBef>
                <a:spcPct val="0"/>
              </a:spcBef>
              <a:spcAft>
                <a:spcPct val="0"/>
              </a:spcAft>
            </a:pPr>
            <a:endParaRPr lang="it-IT" altLang="it-IT" b="1" smtClean="0">
              <a:solidFill>
                <a:srgbClr val="000000"/>
              </a:solidFill>
            </a:endParaRPr>
          </a:p>
          <a:p>
            <a:pPr algn="just" eaLnBrk="0" fontAlgn="base" hangingPunct="0">
              <a:spcBef>
                <a:spcPct val="0"/>
              </a:spcBef>
              <a:spcAft>
                <a:spcPct val="0"/>
              </a:spcAft>
            </a:pPr>
            <a:r>
              <a:rPr lang="it-IT" altLang="it-IT" b="1" smtClean="0">
                <a:solidFill>
                  <a:srgbClr val="000000"/>
                </a:solidFill>
              </a:rPr>
              <a:t>Il volume dei </a:t>
            </a:r>
            <a:r>
              <a:rPr lang="it-IT" altLang="it-IT" b="1" smtClean="0">
                <a:solidFill>
                  <a:srgbClr val="0033CC"/>
                </a:solidFill>
              </a:rPr>
              <a:t>ghiacciai</a:t>
            </a:r>
            <a:r>
              <a:rPr lang="it-IT" altLang="it-IT" b="1" smtClean="0">
                <a:solidFill>
                  <a:srgbClr val="000000"/>
                </a:solidFill>
              </a:rPr>
              <a:t> diminuirà.</a:t>
            </a:r>
            <a:endParaRPr lang="it-IT" altLang="it-IT" smtClean="0">
              <a:solidFill>
                <a:srgbClr val="000000"/>
              </a:solidFill>
            </a:endParaRPr>
          </a:p>
        </p:txBody>
      </p:sp>
      <p:pic>
        <p:nvPicPr>
          <p:cNvPr id="2347013" name="Picture 5" descr="ANd9GcRf4npf_GIZ_KQFEkDIY_WmAZG3R6W4SVUyU_ldLQLUSH1568uE">
            <a:hlinkClick r:id="rId2"/>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5003800" y="1916113"/>
            <a:ext cx="1587500" cy="18716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47014" name="Picture 6" descr="ANd9GcRqPUclbiz52f2TM-Gx0YNbUgPam3F66F7BDIP0t6pDphb7k3Ce">
            <a:hlinkClick r:id="rId4"/>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6946900" y="2852738"/>
            <a:ext cx="2089150" cy="14033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47015" name="Picture 7" descr="ANd9GcQNjelS4Kep8Fv6XsId9_p2hoC-r7fKA_XknSsJ7gi4blmXXD0j">
            <a:hlinkClick r:id="rId6"/>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6659563" y="4581525"/>
            <a:ext cx="1871662" cy="126047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47016" name="AutoShape 8" descr="Risultati immagini per alluvione casa"/>
          <p:cNvSpPr>
            <a:spLocks noChangeAspect="1" noChangeArrowheads="1"/>
          </p:cNvSpPr>
          <p:nvPr/>
        </p:nvSpPr>
        <p:spPr bwMode="auto">
          <a:xfrm>
            <a:off x="4419600" y="3149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pPr>
            <a:endParaRPr lang="it-IT" sz="1600" smtClean="0">
              <a:solidFill>
                <a:srgbClr val="000000"/>
              </a:solidFill>
            </a:endParaRPr>
          </a:p>
        </p:txBody>
      </p:sp>
      <p:sp>
        <p:nvSpPr>
          <p:cNvPr id="2347017" name="AutoShape 9" descr="Risultati immagini per alluvione casa"/>
          <p:cNvSpPr>
            <a:spLocks noChangeAspect="1" noChangeArrowheads="1"/>
          </p:cNvSpPr>
          <p:nvPr/>
        </p:nvSpPr>
        <p:spPr bwMode="auto">
          <a:xfrm>
            <a:off x="4419600" y="3149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pPr>
            <a:endParaRPr lang="it-IT" sz="1600" smtClean="0">
              <a:solidFill>
                <a:srgbClr val="000000"/>
              </a:solidFill>
            </a:endParaRPr>
          </a:p>
        </p:txBody>
      </p:sp>
      <p:pic>
        <p:nvPicPr>
          <p:cNvPr id="2347018" name="Picture 10" descr="ANd9GcSyTAV75Aes4hcM7Zg1u8gv_bxWmKD6TfCs6THBFpcBUV_e5XbFZQ">
            <a:hlinkClick r:id="rId8"/>
          </p:cNvPr>
          <p:cNvPicPr>
            <a:picLocks noGrp="1" noChangeAspect="1" noChangeArrowheads="1"/>
          </p:cNvPicPr>
          <p:nvPr>
            <p:ph sz="quarter" idx="4"/>
          </p:nvPr>
        </p:nvPicPr>
        <p:blipFill>
          <a:blip r:embed="rId9">
            <a:extLst>
              <a:ext uri="{28A0092B-C50C-407E-A947-70E740481C1C}">
                <a14:useLocalDpi xmlns:a14="http://schemas.microsoft.com/office/drawing/2010/main" val="0"/>
              </a:ext>
            </a:extLst>
          </a:blip>
          <a:srcRect/>
          <a:stretch>
            <a:fillRect/>
          </a:stretch>
        </p:blipFill>
        <p:spPr>
          <a:xfrm>
            <a:off x="4067175" y="5507038"/>
            <a:ext cx="1657350" cy="124301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47020" name="Text Box 12"/>
          <p:cNvSpPr txBox="1">
            <a:spLocks noChangeArrowheads="1"/>
          </p:cNvSpPr>
          <p:nvPr/>
        </p:nvSpPr>
        <p:spPr bwMode="auto">
          <a:xfrm>
            <a:off x="179388" y="188913"/>
            <a:ext cx="784860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it-IT" altLang="it-IT" b="1" smtClean="0">
                <a:solidFill>
                  <a:srgbClr val="000000"/>
                </a:solidFill>
              </a:rPr>
              <a:t>La </a:t>
            </a:r>
            <a:r>
              <a:rPr lang="it-IT" altLang="it-IT" b="1" smtClean="0">
                <a:solidFill>
                  <a:srgbClr val="FF3300"/>
                </a:solidFill>
              </a:rPr>
              <a:t>temperatura media della Terra</a:t>
            </a:r>
            <a:r>
              <a:rPr lang="it-IT" altLang="it-IT" b="1" smtClean="0">
                <a:solidFill>
                  <a:srgbClr val="000000"/>
                </a:solidFill>
              </a:rPr>
              <a:t> continuerà ad aumentare con intensità che dipenderà dal diverso scenario di emissione di gas serra</a:t>
            </a:r>
          </a:p>
          <a:p>
            <a:pPr eaLnBrk="0" fontAlgn="base" hangingPunct="0">
              <a:spcBef>
                <a:spcPct val="0"/>
              </a:spcBef>
              <a:spcAft>
                <a:spcPct val="0"/>
              </a:spcAft>
            </a:pPr>
            <a:r>
              <a:rPr lang="it-IT" altLang="it-IT" b="1" smtClean="0">
                <a:solidFill>
                  <a:srgbClr val="000000"/>
                </a:solidFill>
              </a:rPr>
              <a:t>Nel 2100 :</a:t>
            </a:r>
            <a:endParaRPr lang="pt-BR" altLang="it-IT" b="1" smtClean="0">
              <a:solidFill>
                <a:srgbClr val="0033CC"/>
              </a:solidFill>
            </a:endParaRPr>
          </a:p>
          <a:p>
            <a:pPr eaLnBrk="0" fontAlgn="base" hangingPunct="0">
              <a:spcBef>
                <a:spcPct val="0"/>
              </a:spcBef>
              <a:spcAft>
                <a:spcPct val="0"/>
              </a:spcAft>
            </a:pPr>
            <a:r>
              <a:rPr lang="pt-BR" altLang="it-IT" b="1" smtClean="0">
                <a:solidFill>
                  <a:srgbClr val="0033CC"/>
                </a:solidFill>
              </a:rPr>
              <a:t>   +1°C </a:t>
            </a:r>
            <a:r>
              <a:rPr lang="pt-BR" altLang="it-IT" b="1" smtClean="0">
                <a:solidFill>
                  <a:srgbClr val="000000"/>
                </a:solidFill>
              </a:rPr>
              <a:t>nel caso di emissioni stabilizzate</a:t>
            </a:r>
          </a:p>
          <a:p>
            <a:pPr eaLnBrk="0" fontAlgn="base" hangingPunct="0">
              <a:spcBef>
                <a:spcPct val="0"/>
              </a:spcBef>
              <a:spcAft>
                <a:spcPct val="0"/>
              </a:spcAft>
            </a:pPr>
            <a:r>
              <a:rPr lang="pt-BR" altLang="it-IT" b="1" smtClean="0">
                <a:solidFill>
                  <a:srgbClr val="0033CC"/>
                </a:solidFill>
              </a:rPr>
              <a:t>   +4°C</a:t>
            </a:r>
            <a:r>
              <a:rPr lang="pt-BR" altLang="it-IT" b="1" smtClean="0">
                <a:solidFill>
                  <a:srgbClr val="000000"/>
                </a:solidFill>
              </a:rPr>
              <a:t> nel caso di emissioni in crescita</a:t>
            </a:r>
            <a:endParaRPr lang="it-IT" altLang="it-IT" smtClean="0">
              <a:solidFill>
                <a:srgbClr val="000000"/>
              </a:solidFill>
            </a:endParaRPr>
          </a:p>
        </p:txBody>
      </p:sp>
    </p:spTree>
    <p:extLst>
      <p:ext uri="{BB962C8B-B14F-4D97-AF65-F5344CB8AC3E}">
        <p14:creationId xmlns:p14="http://schemas.microsoft.com/office/powerpoint/2010/main" val="1037708480"/>
      </p:ext>
    </p:extLst>
  </p:cSld>
  <p:clrMapOvr>
    <a:masterClrMapping/>
  </p:clrMapOvr>
  <p:transition>
    <p:zoom dir="in"/>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
        <p:nvSpPr>
          <p:cNvPr id="2" name="CasellaDiTesto 1"/>
          <p:cNvSpPr txBox="1"/>
          <p:nvPr/>
        </p:nvSpPr>
        <p:spPr>
          <a:xfrm>
            <a:off x="-33821" y="6062672"/>
            <a:ext cx="9114503" cy="707886"/>
          </a:xfrm>
          <a:prstGeom prst="rect">
            <a:avLst/>
          </a:prstGeom>
          <a:noFill/>
        </p:spPr>
        <p:txBody>
          <a:bodyPr wrap="square" rtlCol="0">
            <a:spAutoFit/>
          </a:bodyPr>
          <a:lstStyle/>
          <a:p>
            <a:r>
              <a:rPr lang="it-IT" sz="2000" b="1" dirty="0" smtClean="0">
                <a:solidFill>
                  <a:schemeClr val="bg1"/>
                </a:solidFill>
                <a:latin typeface="Times New Roman" panose="02020603050405020304" pitchFamily="18" charset="0"/>
                <a:cs typeface="Times New Roman" panose="02020603050405020304" pitchFamily="18" charset="0"/>
              </a:rPr>
              <a:t>Anche </a:t>
            </a:r>
            <a:r>
              <a:rPr lang="it-IT" sz="2000" b="1" dirty="0">
                <a:solidFill>
                  <a:schemeClr val="bg1"/>
                </a:solidFill>
                <a:latin typeface="Times New Roman" panose="02020603050405020304" pitchFamily="18" charset="0"/>
                <a:cs typeface="Times New Roman" panose="02020603050405020304" pitchFamily="18" charset="0"/>
              </a:rPr>
              <a:t>quando scompare </a:t>
            </a:r>
            <a:r>
              <a:rPr lang="it-IT" sz="2000" b="1" dirty="0" smtClean="0">
                <a:solidFill>
                  <a:schemeClr val="bg1"/>
                </a:solidFill>
                <a:latin typeface="Times New Roman" panose="02020603050405020304" pitchFamily="18" charset="0"/>
                <a:cs typeface="Times New Roman" panose="02020603050405020304" pitchFamily="18" charset="0"/>
              </a:rPr>
              <a:t>l’81</a:t>
            </a:r>
            <a:r>
              <a:rPr lang="it-IT" sz="2000" b="1" dirty="0">
                <a:solidFill>
                  <a:schemeClr val="bg1"/>
                </a:solidFill>
                <a:latin typeface="Times New Roman" panose="02020603050405020304" pitchFamily="18" charset="0"/>
                <a:cs typeface="Times New Roman" panose="02020603050405020304" pitchFamily="18" charset="0"/>
              </a:rPr>
              <a:t>% delle specie </a:t>
            </a:r>
            <a:r>
              <a:rPr lang="it-IT" sz="2000" b="1" dirty="0" smtClean="0">
                <a:solidFill>
                  <a:schemeClr val="bg1"/>
                </a:solidFill>
                <a:latin typeface="Times New Roman" panose="02020603050405020304" pitchFamily="18" charset="0"/>
                <a:cs typeface="Times New Roman" panose="02020603050405020304" pitchFamily="18" charset="0"/>
              </a:rPr>
              <a:t>marine </a:t>
            </a:r>
            <a:r>
              <a:rPr lang="it-IT" sz="2000" b="1" dirty="0">
                <a:solidFill>
                  <a:schemeClr val="bg1"/>
                </a:solidFill>
                <a:latin typeface="Times New Roman" panose="02020603050405020304" pitchFamily="18" charset="0"/>
                <a:cs typeface="Times New Roman" panose="02020603050405020304" pitchFamily="18" charset="0"/>
              </a:rPr>
              <a:t>e </a:t>
            </a:r>
            <a:r>
              <a:rPr lang="it-IT" sz="2000" b="1" dirty="0" smtClean="0">
                <a:solidFill>
                  <a:schemeClr val="bg1"/>
                </a:solidFill>
                <a:latin typeface="Times New Roman" panose="02020603050405020304" pitchFamily="18" charset="0"/>
                <a:cs typeface="Times New Roman" panose="02020603050405020304" pitchFamily="18" charset="0"/>
              </a:rPr>
              <a:t>il </a:t>
            </a:r>
            <a:r>
              <a:rPr lang="it-IT" sz="2000" b="1" dirty="0">
                <a:solidFill>
                  <a:schemeClr val="bg1"/>
                </a:solidFill>
                <a:latin typeface="Times New Roman" panose="02020603050405020304" pitchFamily="18" charset="0"/>
                <a:cs typeface="Times New Roman" panose="02020603050405020304" pitchFamily="18" charset="0"/>
              </a:rPr>
              <a:t>70% delle specie di vertebrati </a:t>
            </a:r>
            <a:r>
              <a:rPr lang="it-IT" sz="2000" b="1" dirty="0" smtClean="0">
                <a:solidFill>
                  <a:schemeClr val="bg1"/>
                </a:solidFill>
                <a:latin typeface="Times New Roman" panose="02020603050405020304" pitchFamily="18" charset="0"/>
                <a:cs typeface="Times New Roman" panose="02020603050405020304" pitchFamily="18" charset="0"/>
              </a:rPr>
              <a:t>terrestri, questi eventi durano migliaia se non milioni di anni.  </a:t>
            </a:r>
            <a:endParaRPr lang="it-IT" sz="2000" b="1" dirty="0">
              <a:solidFill>
                <a:schemeClr val="bg1"/>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32" y="7275"/>
            <a:ext cx="9144000" cy="608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17719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egnaposto numero diapositiva 3"/>
          <p:cNvSpPr>
            <a:spLocks noGrp="1"/>
          </p:cNvSpPr>
          <p:nvPr>
            <p:ph type="sldNum" sz="quarter" idx="12"/>
          </p:nvPr>
        </p:nvSpPr>
        <p:spPr/>
        <p:txBody>
          <a:bodyPr/>
          <a:lstStyle/>
          <a:p>
            <a:fld id="{B61182A0-A9F5-48A5-A39A-1110A3E46A7F}" type="slidenum">
              <a:rPr lang="it-IT" altLang="it-IT">
                <a:solidFill>
                  <a:srgbClr val="000000"/>
                </a:solidFill>
              </a:rPr>
              <a:pPr/>
              <a:t>30</a:t>
            </a:fld>
            <a:endParaRPr lang="it-IT" altLang="it-IT">
              <a:solidFill>
                <a:srgbClr val="000000"/>
              </a:solidFill>
            </a:endParaRPr>
          </a:p>
        </p:txBody>
      </p:sp>
      <p:sp>
        <p:nvSpPr>
          <p:cNvPr id="2027524" name="Text Box 4"/>
          <p:cNvSpPr txBox="1">
            <a:spLocks noChangeArrowheads="1"/>
          </p:cNvSpPr>
          <p:nvPr/>
        </p:nvSpPr>
        <p:spPr bwMode="auto">
          <a:xfrm>
            <a:off x="468313" y="3860800"/>
            <a:ext cx="34559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400" b="1" smtClean="0">
                <a:solidFill>
                  <a:srgbClr val="0033CC"/>
                </a:solidFill>
              </a:rPr>
              <a:t>Gli oceani si riscaldano</a:t>
            </a:r>
          </a:p>
        </p:txBody>
      </p:sp>
      <p:sp>
        <p:nvSpPr>
          <p:cNvPr id="2027530" name="Text Box 10"/>
          <p:cNvSpPr txBox="1">
            <a:spLocks noChangeArrowheads="1"/>
          </p:cNvSpPr>
          <p:nvPr/>
        </p:nvSpPr>
        <p:spPr bwMode="auto">
          <a:xfrm>
            <a:off x="827088" y="692150"/>
            <a:ext cx="25923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400" b="1" smtClean="0">
                <a:solidFill>
                  <a:srgbClr val="0033CC"/>
                </a:solidFill>
              </a:rPr>
              <a:t>Il livello del mare si alza</a:t>
            </a:r>
          </a:p>
        </p:txBody>
      </p:sp>
      <p:sp>
        <p:nvSpPr>
          <p:cNvPr id="2027531" name="Text Box 11"/>
          <p:cNvSpPr txBox="1">
            <a:spLocks noChangeArrowheads="1"/>
          </p:cNvSpPr>
          <p:nvPr/>
        </p:nvSpPr>
        <p:spPr bwMode="auto">
          <a:xfrm>
            <a:off x="900113" y="92075"/>
            <a:ext cx="7993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400" b="1" smtClean="0">
                <a:solidFill>
                  <a:srgbClr val="0033CC"/>
                </a:solidFill>
              </a:rPr>
              <a:t>GLI EFFETTI DEL RISCALDAMENTO GLOBALE</a:t>
            </a:r>
          </a:p>
        </p:txBody>
      </p:sp>
      <p:pic>
        <p:nvPicPr>
          <p:cNvPr id="2027532" name="Picture 12" descr="Risultati immagini per innalzamento del mare Banglade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93838"/>
            <a:ext cx="3527425" cy="2220912"/>
          </a:xfrm>
          <a:prstGeom prst="rect">
            <a:avLst/>
          </a:prstGeom>
          <a:noFill/>
          <a:extLst>
            <a:ext uri="{909E8E84-426E-40DD-AFC4-6F175D3DCCD1}">
              <a14:hiddenFill xmlns:a14="http://schemas.microsoft.com/office/drawing/2010/main">
                <a:solidFill>
                  <a:srgbClr val="FFFFFF"/>
                </a:solidFill>
              </a14:hiddenFill>
            </a:ext>
          </a:extLst>
        </p:spPr>
      </p:pic>
      <p:pic>
        <p:nvPicPr>
          <p:cNvPr id="2027533" name="Picture 13" descr="ANd9GcS2o5WephjlnqiFrEf5w9fQ_ZLViL0sD2ahB9VpIpaeRIYd800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4625975"/>
            <a:ext cx="3600450" cy="2025650"/>
          </a:xfrm>
          <a:prstGeom prst="rect">
            <a:avLst/>
          </a:prstGeom>
          <a:noFill/>
          <a:extLst>
            <a:ext uri="{909E8E84-426E-40DD-AFC4-6F175D3DCCD1}">
              <a14:hiddenFill xmlns:a14="http://schemas.microsoft.com/office/drawing/2010/main">
                <a:solidFill>
                  <a:srgbClr val="FFFFFF"/>
                </a:solidFill>
              </a14:hiddenFill>
            </a:ext>
          </a:extLst>
        </p:spPr>
      </p:pic>
      <p:pic>
        <p:nvPicPr>
          <p:cNvPr id="2027535" name="Picture 15" descr="Web-Rez-Bumps-caused-by-permafrost-thaw-and-subsidence-beneath-a-former-section-of-the-Ingraham-Trail-near-Yellowknif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9700" y="4397375"/>
            <a:ext cx="3455988" cy="2271713"/>
          </a:xfrm>
          <a:prstGeom prst="rect">
            <a:avLst/>
          </a:prstGeom>
          <a:noFill/>
          <a:extLst>
            <a:ext uri="{909E8E84-426E-40DD-AFC4-6F175D3DCCD1}">
              <a14:hiddenFill xmlns:a14="http://schemas.microsoft.com/office/drawing/2010/main">
                <a:solidFill>
                  <a:srgbClr val="FFFFFF"/>
                </a:solidFill>
              </a14:hiddenFill>
            </a:ext>
          </a:extLst>
        </p:spPr>
      </p:pic>
      <p:sp>
        <p:nvSpPr>
          <p:cNvPr id="2027536" name="Text Box 16"/>
          <p:cNvSpPr txBox="1">
            <a:spLocks noChangeArrowheads="1"/>
          </p:cNvSpPr>
          <p:nvPr/>
        </p:nvSpPr>
        <p:spPr bwMode="auto">
          <a:xfrm>
            <a:off x="5148263" y="3686175"/>
            <a:ext cx="34559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400" b="1" smtClean="0">
                <a:solidFill>
                  <a:srgbClr val="0033CC"/>
                </a:solidFill>
              </a:rPr>
              <a:t>Il permafrost si degrada</a:t>
            </a:r>
          </a:p>
        </p:txBody>
      </p:sp>
      <p:pic>
        <p:nvPicPr>
          <p:cNvPr id="2027537" name="Picture 17" descr="ANd9GcSEyhfGCJ839HVIsbzgVE4P7mPvlW2V8Q7e73KAhw8RPDrZ5P3L0A">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5600" y="1470025"/>
            <a:ext cx="3168650" cy="2103438"/>
          </a:xfrm>
          <a:prstGeom prst="rect">
            <a:avLst/>
          </a:prstGeom>
          <a:noFill/>
          <a:extLst>
            <a:ext uri="{909E8E84-426E-40DD-AFC4-6F175D3DCCD1}">
              <a14:hiddenFill xmlns:a14="http://schemas.microsoft.com/office/drawing/2010/main">
                <a:solidFill>
                  <a:srgbClr val="FFFFFF"/>
                </a:solidFill>
              </a14:hiddenFill>
            </a:ext>
          </a:extLst>
        </p:spPr>
      </p:pic>
      <p:sp>
        <p:nvSpPr>
          <p:cNvPr id="2027538" name="Text Box 18"/>
          <p:cNvSpPr txBox="1">
            <a:spLocks noChangeArrowheads="1"/>
          </p:cNvSpPr>
          <p:nvPr/>
        </p:nvSpPr>
        <p:spPr bwMode="auto">
          <a:xfrm>
            <a:off x="4859338" y="692150"/>
            <a:ext cx="38163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400" b="1" smtClean="0">
                <a:solidFill>
                  <a:srgbClr val="0033CC"/>
                </a:solidFill>
              </a:rPr>
              <a:t>I ghiacci marini e continentali si riducono</a:t>
            </a:r>
          </a:p>
        </p:txBody>
      </p:sp>
    </p:spTree>
    <p:extLst>
      <p:ext uri="{BB962C8B-B14F-4D97-AF65-F5344CB8AC3E}">
        <p14:creationId xmlns:p14="http://schemas.microsoft.com/office/powerpoint/2010/main" val="58731158"/>
      </p:ext>
    </p:extLst>
  </p:cSld>
  <p:clrMapOvr>
    <a:masterClrMapping/>
  </p:clrMapOvr>
  <p:transition>
    <p:zoom dir="in"/>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numero diapositiva 3"/>
          <p:cNvSpPr>
            <a:spLocks noGrp="1"/>
          </p:cNvSpPr>
          <p:nvPr>
            <p:ph type="sldNum" sz="quarter" idx="12"/>
          </p:nvPr>
        </p:nvSpPr>
        <p:spPr/>
        <p:txBody>
          <a:bodyPr/>
          <a:lstStyle/>
          <a:p>
            <a:fld id="{B27F4460-62B5-4C07-A386-D1E9E44EC3BC}" type="slidenum">
              <a:rPr lang="it-IT" altLang="it-IT">
                <a:solidFill>
                  <a:srgbClr val="000000"/>
                </a:solidFill>
              </a:rPr>
              <a:pPr/>
              <a:t>31</a:t>
            </a:fld>
            <a:endParaRPr lang="it-IT" altLang="it-IT">
              <a:solidFill>
                <a:srgbClr val="000000"/>
              </a:solidFill>
            </a:endParaRPr>
          </a:p>
        </p:txBody>
      </p:sp>
      <p:pic>
        <p:nvPicPr>
          <p:cNvPr id="2419714" name="Picture 2" descr="Collapsed permafrost block of coastal tundra on Alaska&amp;rsquo;s Arctic Coast. Credit: U.S. Geological Surv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357563"/>
            <a:ext cx="3457575" cy="2503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19715" name="Text Box 3"/>
          <p:cNvSpPr txBox="1">
            <a:spLocks noChangeArrowheads="1"/>
          </p:cNvSpPr>
          <p:nvPr/>
        </p:nvSpPr>
        <p:spPr bwMode="auto">
          <a:xfrm>
            <a:off x="34925" y="5876925"/>
            <a:ext cx="5040313" cy="85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1600" smtClean="0">
                <a:solidFill>
                  <a:srgbClr val="000000"/>
                </a:solidFill>
              </a:rPr>
              <a:t>Collapsed permafrost block of coastal tundra on Alaska’s Arctic Coast. </a:t>
            </a:r>
          </a:p>
          <a:p>
            <a:pPr algn="ctr" eaLnBrk="0" fontAlgn="base" hangingPunct="0">
              <a:spcBef>
                <a:spcPct val="50000"/>
              </a:spcBef>
              <a:spcAft>
                <a:spcPct val="0"/>
              </a:spcAft>
            </a:pPr>
            <a:r>
              <a:rPr lang="it-IT" altLang="it-IT" sz="1200" i="1" smtClean="0">
                <a:solidFill>
                  <a:srgbClr val="000000"/>
                </a:solidFill>
              </a:rPr>
              <a:t>Credit: U.S. Geological Survey (February 2015)</a:t>
            </a:r>
          </a:p>
        </p:txBody>
      </p:sp>
      <p:sp>
        <p:nvSpPr>
          <p:cNvPr id="2419716" name="Text Box 4"/>
          <p:cNvSpPr txBox="1">
            <a:spLocks noChangeArrowheads="1"/>
          </p:cNvSpPr>
          <p:nvPr/>
        </p:nvSpPr>
        <p:spPr bwMode="auto">
          <a:xfrm>
            <a:off x="1979613" y="163513"/>
            <a:ext cx="5256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400" b="1" smtClean="0">
                <a:solidFill>
                  <a:srgbClr val="000000"/>
                </a:solidFill>
              </a:rPr>
              <a:t>Permafrost</a:t>
            </a:r>
          </a:p>
        </p:txBody>
      </p:sp>
      <p:sp>
        <p:nvSpPr>
          <p:cNvPr id="2419717" name="Text Box 5"/>
          <p:cNvSpPr txBox="1">
            <a:spLocks noChangeArrowheads="1"/>
          </p:cNvSpPr>
          <p:nvPr/>
        </p:nvSpPr>
        <p:spPr bwMode="auto">
          <a:xfrm>
            <a:off x="684213" y="692150"/>
            <a:ext cx="7488237" cy="33655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1600" b="1" i="1" smtClean="0">
                <a:solidFill>
                  <a:srgbClr val="000000"/>
                </a:solidFill>
              </a:rPr>
              <a:t>Terreno perennemente ghiacciato (zone Artiche, alta montagna) </a:t>
            </a:r>
            <a:r>
              <a:rPr lang="it-IT" altLang="it-IT" sz="1600" smtClean="0">
                <a:solidFill>
                  <a:srgbClr val="000000"/>
                </a:solidFill>
              </a:rPr>
              <a:t> </a:t>
            </a:r>
          </a:p>
        </p:txBody>
      </p:sp>
      <p:pic>
        <p:nvPicPr>
          <p:cNvPr id="2419718" name="Picture 6" descr="Permafrost lake in tundra above the Arctic Circle in Ca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3135313"/>
            <a:ext cx="3313113" cy="2212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19719" name="Text Box 7"/>
          <p:cNvSpPr txBox="1">
            <a:spLocks noChangeArrowheads="1"/>
          </p:cNvSpPr>
          <p:nvPr/>
        </p:nvSpPr>
        <p:spPr bwMode="auto">
          <a:xfrm>
            <a:off x="5292725" y="5440363"/>
            <a:ext cx="33845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1600" smtClean="0">
                <a:solidFill>
                  <a:srgbClr val="000000"/>
                </a:solidFill>
              </a:rPr>
              <a:t>Permafrost lake in tundra above the Arctic Circle in Canada. </a:t>
            </a:r>
          </a:p>
        </p:txBody>
      </p:sp>
      <p:pic>
        <p:nvPicPr>
          <p:cNvPr id="2419720" name="Picture 8" descr="permafrost_subsid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196975"/>
            <a:ext cx="4681538" cy="1966913"/>
          </a:xfrm>
          <a:prstGeom prst="rect">
            <a:avLst/>
          </a:prstGeom>
          <a:noFill/>
          <a:extLst>
            <a:ext uri="{909E8E84-426E-40DD-AFC4-6F175D3DCCD1}">
              <a14:hiddenFill xmlns:a14="http://schemas.microsoft.com/office/drawing/2010/main">
                <a:solidFill>
                  <a:srgbClr val="FFFFFF"/>
                </a:solidFill>
              </a14:hiddenFill>
            </a:ext>
          </a:extLst>
        </p:spPr>
      </p:pic>
      <p:sp>
        <p:nvSpPr>
          <p:cNvPr id="2419721" name="Text Box 9"/>
          <p:cNvSpPr txBox="1">
            <a:spLocks noChangeArrowheads="1"/>
          </p:cNvSpPr>
          <p:nvPr/>
        </p:nvSpPr>
        <p:spPr bwMode="auto">
          <a:xfrm>
            <a:off x="5003800" y="1268413"/>
            <a:ext cx="396081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1400" smtClean="0">
                <a:solidFill>
                  <a:srgbClr val="000000"/>
                </a:solidFill>
              </a:rPr>
              <a:t>A railroad in Alaska (left) and building (right), both buckled due to thawing permafrost. </a:t>
            </a:r>
          </a:p>
          <a:p>
            <a:pPr algn="ctr" eaLnBrk="0" fontAlgn="base" hangingPunct="0">
              <a:spcBef>
                <a:spcPct val="50000"/>
              </a:spcBef>
              <a:spcAft>
                <a:spcPct val="0"/>
              </a:spcAft>
            </a:pPr>
            <a:r>
              <a:rPr lang="it-IT" altLang="it-IT" sz="1200" i="1" smtClean="0">
                <a:solidFill>
                  <a:srgbClr val="000000"/>
                </a:solidFill>
              </a:rPr>
              <a:t>Image credit: (left) NASA and U.S. Geological Survey, (right) Vladimir Romanovsky, Geophysical Institute, University of Alaska Fairbanks</a:t>
            </a:r>
            <a:r>
              <a:rPr lang="it-IT" altLang="it-IT" sz="1400" smtClean="0">
                <a:solidFill>
                  <a:srgbClr val="000000"/>
                </a:solidFill>
              </a:rPr>
              <a:t> </a:t>
            </a:r>
          </a:p>
        </p:txBody>
      </p:sp>
    </p:spTree>
    <p:extLst>
      <p:ext uri="{BB962C8B-B14F-4D97-AF65-F5344CB8AC3E}">
        <p14:creationId xmlns:p14="http://schemas.microsoft.com/office/powerpoint/2010/main" val="2188442780"/>
      </p:ext>
    </p:extLst>
  </p:cSld>
  <p:clrMapOvr>
    <a:masterClrMapping/>
  </p:clrMapOvr>
  <p:transition>
    <p:zoom dir="in"/>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egnaposto numero diapositiva 3"/>
          <p:cNvSpPr>
            <a:spLocks noGrp="1"/>
          </p:cNvSpPr>
          <p:nvPr>
            <p:ph type="sldNum" sz="quarter" idx="12"/>
          </p:nvPr>
        </p:nvSpPr>
        <p:spPr/>
        <p:txBody>
          <a:bodyPr/>
          <a:lstStyle/>
          <a:p>
            <a:fld id="{BFB9EE9C-85C0-4239-B118-FDC6C6A7EEF2}" type="slidenum">
              <a:rPr lang="it-IT" altLang="it-IT">
                <a:solidFill>
                  <a:srgbClr val="000000"/>
                </a:solidFill>
              </a:rPr>
              <a:pPr/>
              <a:t>32</a:t>
            </a:fld>
            <a:endParaRPr lang="it-IT" altLang="it-IT">
              <a:solidFill>
                <a:srgbClr val="000000"/>
              </a:solidFill>
            </a:endParaRPr>
          </a:p>
        </p:txBody>
      </p:sp>
      <p:pic>
        <p:nvPicPr>
          <p:cNvPr id="2249730" name="Picture 2" descr="un_giovane_assistitoinunospedal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1052513"/>
            <a:ext cx="1800225" cy="1350962"/>
          </a:xfrm>
          <a:prstGeom prst="rect">
            <a:avLst/>
          </a:prstGeom>
          <a:noFill/>
          <a:extLst>
            <a:ext uri="{909E8E84-426E-40DD-AFC4-6F175D3DCCD1}">
              <a14:hiddenFill xmlns:a14="http://schemas.microsoft.com/office/drawing/2010/main">
                <a:solidFill>
                  <a:srgbClr val="FFFFFF"/>
                </a:solidFill>
              </a14:hiddenFill>
            </a:ext>
          </a:extLst>
        </p:spPr>
      </p:pic>
      <p:sp>
        <p:nvSpPr>
          <p:cNvPr id="2249731" name="Text Box 3"/>
          <p:cNvSpPr txBox="1">
            <a:spLocks noChangeArrowheads="1"/>
          </p:cNvSpPr>
          <p:nvPr/>
        </p:nvSpPr>
        <p:spPr bwMode="auto">
          <a:xfrm>
            <a:off x="2195513" y="1052513"/>
            <a:ext cx="6480175" cy="11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it-IT" altLang="it-IT" b="1" smtClean="0">
                <a:solidFill>
                  <a:srgbClr val="FF3300"/>
                </a:solidFill>
              </a:rPr>
              <a:t>Ondata di caldo – India (21-31 maggio 2015)</a:t>
            </a:r>
          </a:p>
          <a:p>
            <a:pPr eaLnBrk="0" fontAlgn="base" hangingPunct="0">
              <a:spcBef>
                <a:spcPct val="50000"/>
              </a:spcBef>
              <a:spcAft>
                <a:spcPct val="0"/>
              </a:spcAft>
            </a:pPr>
            <a:r>
              <a:rPr lang="it-IT" altLang="it-IT" sz="1600" b="1" smtClean="0">
                <a:solidFill>
                  <a:srgbClr val="000000"/>
                </a:solidFill>
              </a:rPr>
              <a:t>Con temperature fino a circa </a:t>
            </a:r>
            <a:r>
              <a:rPr lang="it-IT" altLang="it-IT" sz="1600" b="1" smtClean="0">
                <a:solidFill>
                  <a:srgbClr val="FF3300"/>
                </a:solidFill>
              </a:rPr>
              <a:t>48°C</a:t>
            </a:r>
            <a:r>
              <a:rPr lang="it-IT" altLang="it-IT" sz="1600" b="1" smtClean="0">
                <a:solidFill>
                  <a:srgbClr val="000000"/>
                </a:solidFill>
              </a:rPr>
              <a:t> all’ombra.</a:t>
            </a:r>
          </a:p>
          <a:p>
            <a:pPr eaLnBrk="0" fontAlgn="base" hangingPunct="0">
              <a:spcBef>
                <a:spcPct val="50000"/>
              </a:spcBef>
              <a:spcAft>
                <a:spcPct val="0"/>
              </a:spcAft>
            </a:pPr>
            <a:r>
              <a:rPr lang="it-IT" altLang="it-IT" sz="1600" b="1" smtClean="0">
                <a:solidFill>
                  <a:srgbClr val="000000"/>
                </a:solidFill>
              </a:rPr>
              <a:t>Mai così caldo negli ultimi </a:t>
            </a:r>
            <a:r>
              <a:rPr lang="it-IT" altLang="it-IT" sz="1600" b="1" smtClean="0">
                <a:solidFill>
                  <a:srgbClr val="FF3300"/>
                </a:solidFill>
              </a:rPr>
              <a:t>20 anni     2200</a:t>
            </a:r>
            <a:r>
              <a:rPr lang="it-IT" altLang="it-IT" sz="1600" b="1" smtClean="0">
                <a:solidFill>
                  <a:srgbClr val="000000"/>
                </a:solidFill>
              </a:rPr>
              <a:t> le vittime stimate</a:t>
            </a:r>
          </a:p>
        </p:txBody>
      </p:sp>
      <p:sp>
        <p:nvSpPr>
          <p:cNvPr id="2249732" name="Text Box 4"/>
          <p:cNvSpPr txBox="1">
            <a:spLocks noChangeArrowheads="1"/>
          </p:cNvSpPr>
          <p:nvPr/>
        </p:nvSpPr>
        <p:spPr bwMode="auto">
          <a:xfrm>
            <a:off x="323850" y="379413"/>
            <a:ext cx="8713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400" b="1" smtClean="0">
                <a:solidFill>
                  <a:srgbClr val="0033CC"/>
                </a:solidFill>
              </a:rPr>
              <a:t>Aumento della frequenza e della intensità di eventi estremi</a:t>
            </a:r>
          </a:p>
        </p:txBody>
      </p:sp>
      <p:sp>
        <p:nvSpPr>
          <p:cNvPr id="2249733" name="Text Box 5"/>
          <p:cNvSpPr txBox="1">
            <a:spLocks noChangeArrowheads="1"/>
          </p:cNvSpPr>
          <p:nvPr/>
        </p:nvSpPr>
        <p:spPr bwMode="auto">
          <a:xfrm>
            <a:off x="3779838" y="2924175"/>
            <a:ext cx="4967287"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it-IT" altLang="it-IT" b="1" smtClean="0">
                <a:solidFill>
                  <a:srgbClr val="FF3300"/>
                </a:solidFill>
              </a:rPr>
              <a:t>Alluvioni – Gran Bretagna</a:t>
            </a:r>
          </a:p>
          <a:p>
            <a:pPr eaLnBrk="0" fontAlgn="base" hangingPunct="0">
              <a:spcBef>
                <a:spcPct val="50000"/>
              </a:spcBef>
              <a:spcAft>
                <a:spcPct val="0"/>
              </a:spcAft>
            </a:pPr>
            <a:r>
              <a:rPr lang="it-IT" altLang="it-IT" sz="1600" b="1" smtClean="0">
                <a:solidFill>
                  <a:srgbClr val="000000"/>
                </a:solidFill>
              </a:rPr>
              <a:t>A fine dicembre 2015 l’evento più intenso da 70 anni con piogge da record nell’ultimo secolo</a:t>
            </a:r>
          </a:p>
        </p:txBody>
      </p:sp>
      <p:pic>
        <p:nvPicPr>
          <p:cNvPr id="2249734" name="Picture 6" descr="image">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925" y="4581525"/>
            <a:ext cx="1406525" cy="1871663"/>
          </a:xfrm>
          <a:prstGeom prst="rect">
            <a:avLst/>
          </a:prstGeom>
          <a:noFill/>
          <a:extLst>
            <a:ext uri="{909E8E84-426E-40DD-AFC4-6F175D3DCCD1}">
              <a14:hiddenFill xmlns:a14="http://schemas.microsoft.com/office/drawing/2010/main">
                <a:solidFill>
                  <a:srgbClr val="FFFFFF"/>
                </a:solidFill>
              </a14:hiddenFill>
            </a:ext>
          </a:extLst>
        </p:spPr>
      </p:pic>
      <p:pic>
        <p:nvPicPr>
          <p:cNvPr id="2249735" name="Picture 7" descr="Tornado-Dolo-foto-di-Simone-Tretti2">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9250" y="4794250"/>
            <a:ext cx="1727200" cy="1298575"/>
          </a:xfrm>
          <a:prstGeom prst="rect">
            <a:avLst/>
          </a:prstGeom>
          <a:noFill/>
          <a:extLst>
            <a:ext uri="{909E8E84-426E-40DD-AFC4-6F175D3DCCD1}">
              <a14:hiddenFill xmlns:a14="http://schemas.microsoft.com/office/drawing/2010/main">
                <a:solidFill>
                  <a:srgbClr val="FFFFFF"/>
                </a:solidFill>
              </a14:hiddenFill>
            </a:ext>
          </a:extLst>
        </p:spPr>
      </p:pic>
      <p:sp>
        <p:nvSpPr>
          <p:cNvPr id="2249736" name="Rectangle 8"/>
          <p:cNvSpPr>
            <a:spLocks noChangeArrowheads="1"/>
          </p:cNvSpPr>
          <p:nvPr/>
        </p:nvSpPr>
        <p:spPr bwMode="auto">
          <a:xfrm>
            <a:off x="3348038" y="4533900"/>
            <a:ext cx="5761037" cy="183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b="1" smtClean="0">
                <a:solidFill>
                  <a:srgbClr val="FF3300"/>
                </a:solidFill>
              </a:rPr>
              <a:t>Tornado!?!</a:t>
            </a:r>
          </a:p>
          <a:p>
            <a:pPr eaLnBrk="0" fontAlgn="base" hangingPunct="0">
              <a:spcBef>
                <a:spcPct val="0"/>
              </a:spcBef>
              <a:spcAft>
                <a:spcPct val="0"/>
              </a:spcAft>
            </a:pPr>
            <a:r>
              <a:rPr lang="it-IT" altLang="it-IT" sz="1600" b="1" smtClean="0">
                <a:solidFill>
                  <a:srgbClr val="000000"/>
                </a:solidFill>
              </a:rPr>
              <a:t>L´8 luglio 2015 una violenta </a:t>
            </a:r>
            <a:r>
              <a:rPr lang="it-IT" altLang="it-IT" sz="1600" b="1" smtClean="0">
                <a:solidFill>
                  <a:srgbClr val="FF3300"/>
                </a:solidFill>
              </a:rPr>
              <a:t>tromba d'aria</a:t>
            </a:r>
            <a:r>
              <a:rPr lang="it-IT" altLang="it-IT" sz="1600" b="1" smtClean="0">
                <a:solidFill>
                  <a:srgbClr val="000000"/>
                </a:solidFill>
              </a:rPr>
              <a:t> per circa 10 minuti ha colpito una fascia di territorio tra i comuni di </a:t>
            </a:r>
            <a:r>
              <a:rPr lang="it-IT" altLang="it-IT" sz="1600" b="1" smtClean="0">
                <a:solidFill>
                  <a:srgbClr val="000000"/>
                </a:solidFill>
                <a:hlinkClick r:id="rId8" tooltip="Mira (Italia)"/>
              </a:rPr>
              <a:t>Mira</a:t>
            </a:r>
            <a:r>
              <a:rPr lang="it-IT" altLang="it-IT" sz="1600" b="1" smtClean="0">
                <a:solidFill>
                  <a:srgbClr val="000000"/>
                </a:solidFill>
              </a:rPr>
              <a:t>, </a:t>
            </a:r>
            <a:r>
              <a:rPr lang="it-IT" altLang="it-IT" sz="1600" b="1" smtClean="0">
                <a:solidFill>
                  <a:srgbClr val="000000"/>
                </a:solidFill>
                <a:hlinkClick r:id="rId9" tooltip="Dolo (Italia)"/>
              </a:rPr>
              <a:t>Dolo</a:t>
            </a:r>
            <a:r>
              <a:rPr lang="it-IT" altLang="it-IT" sz="1600" b="1" smtClean="0">
                <a:solidFill>
                  <a:srgbClr val="000000"/>
                </a:solidFill>
              </a:rPr>
              <a:t> e </a:t>
            </a:r>
            <a:r>
              <a:rPr lang="it-IT" altLang="it-IT" sz="1600" b="1" smtClean="0">
                <a:solidFill>
                  <a:srgbClr val="000000"/>
                </a:solidFill>
                <a:hlinkClick r:id="rId10" tooltip="Pianiga"/>
              </a:rPr>
              <a:t>Pianiga</a:t>
            </a:r>
            <a:r>
              <a:rPr lang="it-IT" altLang="it-IT" sz="1600" b="1" smtClean="0">
                <a:solidFill>
                  <a:srgbClr val="000000"/>
                </a:solidFill>
              </a:rPr>
              <a:t> (</a:t>
            </a:r>
            <a:r>
              <a:rPr lang="it-IT" altLang="it-IT" sz="1600" b="1" smtClean="0">
                <a:solidFill>
                  <a:srgbClr val="000000"/>
                </a:solidFill>
                <a:hlinkClick r:id="rId11" tooltip="Città metropolitana di Venezia"/>
              </a:rPr>
              <a:t>Venezia</a:t>
            </a:r>
            <a:r>
              <a:rPr lang="it-IT" altLang="it-IT" sz="1600" b="1" smtClean="0">
                <a:solidFill>
                  <a:srgbClr val="000000"/>
                </a:solidFill>
              </a:rPr>
              <a:t>). </a:t>
            </a:r>
          </a:p>
          <a:p>
            <a:pPr eaLnBrk="0" fontAlgn="base" hangingPunct="0">
              <a:spcBef>
                <a:spcPct val="0"/>
              </a:spcBef>
              <a:spcAft>
                <a:spcPct val="0"/>
              </a:spcAft>
            </a:pPr>
            <a:r>
              <a:rPr lang="it-IT" altLang="it-IT" sz="1600" b="1" smtClean="0">
                <a:solidFill>
                  <a:srgbClr val="000000"/>
                </a:solidFill>
              </a:rPr>
              <a:t>Vi sono stati gravi danni materiali a case, automobili e infrastrutture nonché una vittima, 72 feriti e alcune centinaia di sfollati</a:t>
            </a:r>
          </a:p>
        </p:txBody>
      </p:sp>
      <p:pic>
        <p:nvPicPr>
          <p:cNvPr id="2249737" name="Picture 9" descr="Maltempo, nubifragio sulla costa ionica calabrese: strade come fiumi a Rossan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9388" y="2924175"/>
            <a:ext cx="2016125" cy="1508125"/>
          </a:xfrm>
          <a:prstGeom prst="rect">
            <a:avLst/>
          </a:prstGeom>
          <a:noFill/>
          <a:extLst>
            <a:ext uri="{909E8E84-426E-40DD-AFC4-6F175D3DCCD1}">
              <a14:hiddenFill xmlns:a14="http://schemas.microsoft.com/office/drawing/2010/main">
                <a:solidFill>
                  <a:srgbClr val="FFFFFF"/>
                </a:solidFill>
              </a14:hiddenFill>
            </a:ext>
          </a:extLst>
        </p:spPr>
      </p:pic>
      <p:pic>
        <p:nvPicPr>
          <p:cNvPr id="2249738" name="Picture 10" descr="image">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l="8328" r="11145"/>
          <a:stretch>
            <a:fillRect/>
          </a:stretch>
        </p:blipFill>
        <p:spPr bwMode="auto">
          <a:xfrm>
            <a:off x="1619250" y="2492375"/>
            <a:ext cx="2087563" cy="144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264555"/>
      </p:ext>
    </p:extLst>
  </p:cSld>
  <p:clrMapOvr>
    <a:masterClrMapping/>
  </p:clrMapOvr>
  <p:transition>
    <p:zoom dir="in"/>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3"/>
          <p:cNvSpPr>
            <a:spLocks noGrp="1"/>
          </p:cNvSpPr>
          <p:nvPr>
            <p:ph type="sldNum" sz="quarter" idx="12"/>
          </p:nvPr>
        </p:nvSpPr>
        <p:spPr/>
        <p:txBody>
          <a:bodyPr/>
          <a:lstStyle/>
          <a:p>
            <a:fld id="{60A8808C-D99B-4B22-8DAF-722A3E103FDE}" type="slidenum">
              <a:rPr lang="it-IT" altLang="it-IT">
                <a:solidFill>
                  <a:srgbClr val="000000"/>
                </a:solidFill>
              </a:rPr>
              <a:pPr/>
              <a:t>33</a:t>
            </a:fld>
            <a:endParaRPr lang="it-IT" altLang="it-IT">
              <a:solidFill>
                <a:srgbClr val="000000"/>
              </a:solidFill>
            </a:endParaRPr>
          </a:p>
        </p:txBody>
      </p:sp>
      <p:pic>
        <p:nvPicPr>
          <p:cNvPr id="2213892" name="Picture 4"/>
          <p:cNvPicPr>
            <a:picLocks noChangeAspect="1" noChangeArrowheads="1"/>
          </p:cNvPicPr>
          <p:nvPr/>
        </p:nvPicPr>
        <p:blipFill>
          <a:blip r:embed="rId2">
            <a:extLst>
              <a:ext uri="{28A0092B-C50C-407E-A947-70E740481C1C}">
                <a14:useLocalDpi xmlns:a14="http://schemas.microsoft.com/office/drawing/2010/main" val="0"/>
              </a:ext>
            </a:extLst>
          </a:blip>
          <a:srcRect l="3841" t="18457" r="8749" b="15837"/>
          <a:stretch>
            <a:fillRect/>
          </a:stretch>
        </p:blipFill>
        <p:spPr bwMode="auto">
          <a:xfrm>
            <a:off x="0" y="0"/>
            <a:ext cx="9144000" cy="549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13893" name="Text Box 5"/>
          <p:cNvSpPr txBox="1">
            <a:spLocks noChangeArrowheads="1"/>
          </p:cNvSpPr>
          <p:nvPr/>
        </p:nvSpPr>
        <p:spPr bwMode="auto">
          <a:xfrm>
            <a:off x="0" y="4221163"/>
            <a:ext cx="9144000" cy="14366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fontAlgn="base" hangingPunct="0">
              <a:spcBef>
                <a:spcPct val="50000"/>
              </a:spcBef>
              <a:spcAft>
                <a:spcPct val="0"/>
              </a:spcAft>
            </a:pPr>
            <a:r>
              <a:rPr lang="it-IT" altLang="it-IT" sz="1600" b="1" smtClean="0">
                <a:solidFill>
                  <a:srgbClr val="000000"/>
                </a:solidFill>
              </a:rPr>
              <a:t>Il livello del mare cresce per due fattori associati al riscaldamento globale: l’acqua proveniente dalla fusione dei ghiacci continentali e l’espansione termica dell’acqua oceanica. </a:t>
            </a:r>
          </a:p>
          <a:p>
            <a:pPr algn="just" eaLnBrk="0" fontAlgn="base" hangingPunct="0">
              <a:spcBef>
                <a:spcPct val="50000"/>
              </a:spcBef>
              <a:spcAft>
                <a:spcPct val="0"/>
              </a:spcAft>
            </a:pPr>
            <a:r>
              <a:rPr lang="it-IT" altLang="it-IT" sz="1600" b="1" smtClean="0">
                <a:solidFill>
                  <a:srgbClr val="000000"/>
                </a:solidFill>
              </a:rPr>
              <a:t>A </a:t>
            </a:r>
            <a:r>
              <a:rPr lang="it-IT" altLang="it-IT" sz="1600" b="1" smtClean="0">
                <a:solidFill>
                  <a:srgbClr val="FF3300"/>
                </a:solidFill>
              </a:rPr>
              <a:t>sinistra</a:t>
            </a:r>
            <a:r>
              <a:rPr lang="it-IT" altLang="it-IT" sz="1600" b="1" smtClean="0">
                <a:solidFill>
                  <a:srgbClr val="000000"/>
                </a:solidFill>
              </a:rPr>
              <a:t> i dati provenienti da mareografi posizionati su coste mostrano l’aumento del livello del mare dal 1870 al 2000. A </a:t>
            </a:r>
            <a:r>
              <a:rPr lang="it-IT" altLang="it-IT" sz="1600" b="1" smtClean="0">
                <a:solidFill>
                  <a:srgbClr val="FF3300"/>
                </a:solidFill>
              </a:rPr>
              <a:t>destra</a:t>
            </a:r>
            <a:r>
              <a:rPr lang="it-IT" altLang="it-IT" sz="1600" b="1" smtClean="0">
                <a:solidFill>
                  <a:srgbClr val="000000"/>
                </a:solidFill>
              </a:rPr>
              <a:t> i dati provenienti da misure satellitari dal 1993. </a:t>
            </a:r>
          </a:p>
        </p:txBody>
      </p:sp>
      <p:sp>
        <p:nvSpPr>
          <p:cNvPr id="2213894" name="Rectangle 6"/>
          <p:cNvSpPr>
            <a:spLocks noChangeArrowheads="1"/>
          </p:cNvSpPr>
          <p:nvPr/>
        </p:nvSpPr>
        <p:spPr bwMode="auto">
          <a:xfrm>
            <a:off x="4859338" y="3716338"/>
            <a:ext cx="4284662" cy="504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it-IT" sz="1600" smtClean="0">
              <a:solidFill>
                <a:srgbClr val="000000"/>
              </a:solidFill>
            </a:endParaRPr>
          </a:p>
        </p:txBody>
      </p:sp>
      <p:sp>
        <p:nvSpPr>
          <p:cNvPr id="2213895" name="Text Box 7"/>
          <p:cNvSpPr txBox="1">
            <a:spLocks noChangeArrowheads="1"/>
          </p:cNvSpPr>
          <p:nvPr/>
        </p:nvSpPr>
        <p:spPr bwMode="auto">
          <a:xfrm>
            <a:off x="34925" y="44450"/>
            <a:ext cx="3240088"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800" b="1" smtClean="0">
                <a:solidFill>
                  <a:srgbClr val="000000"/>
                </a:solidFill>
              </a:rPr>
              <a:t>Livello del mare</a:t>
            </a:r>
          </a:p>
        </p:txBody>
      </p:sp>
    </p:spTree>
    <p:extLst>
      <p:ext uri="{BB962C8B-B14F-4D97-AF65-F5344CB8AC3E}">
        <p14:creationId xmlns:p14="http://schemas.microsoft.com/office/powerpoint/2010/main" val="3519706809"/>
      </p:ext>
    </p:extLst>
  </p:cSld>
  <p:clrMapOvr>
    <a:masterClrMapping/>
  </p:clrMapOvr>
  <p:transition>
    <p:zoom dir="in"/>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numero diapositiva 3"/>
          <p:cNvSpPr>
            <a:spLocks noGrp="1"/>
          </p:cNvSpPr>
          <p:nvPr>
            <p:ph type="sldNum" sz="quarter" idx="12"/>
          </p:nvPr>
        </p:nvSpPr>
        <p:spPr/>
        <p:txBody>
          <a:bodyPr/>
          <a:lstStyle/>
          <a:p>
            <a:fld id="{1BBDF38F-28CF-43CB-9F4F-CE746230906A}" type="slidenum">
              <a:rPr lang="it-IT" altLang="it-IT">
                <a:solidFill>
                  <a:srgbClr val="000000"/>
                </a:solidFill>
              </a:rPr>
              <a:pPr/>
              <a:t>34</a:t>
            </a:fld>
            <a:endParaRPr lang="it-IT" altLang="it-IT">
              <a:solidFill>
                <a:srgbClr val="000000"/>
              </a:solidFill>
            </a:endParaRPr>
          </a:p>
        </p:txBody>
      </p:sp>
      <p:pic>
        <p:nvPicPr>
          <p:cNvPr id="2353157" name="Picture 5" descr="Regional MSL trend (1993-2014)"/>
          <p:cNvPicPr>
            <a:picLocks noChangeAspect="1" noChangeArrowheads="1"/>
          </p:cNvPicPr>
          <p:nvPr/>
        </p:nvPicPr>
        <p:blipFill>
          <a:blip r:embed="rId2">
            <a:extLst>
              <a:ext uri="{28A0092B-C50C-407E-A947-70E740481C1C}">
                <a14:useLocalDpi xmlns:a14="http://schemas.microsoft.com/office/drawing/2010/main" val="0"/>
              </a:ext>
            </a:extLst>
          </a:blip>
          <a:srcRect l="5504" t="7791" r="3160"/>
          <a:stretch>
            <a:fillRect/>
          </a:stretch>
        </p:blipFill>
        <p:spPr bwMode="auto">
          <a:xfrm>
            <a:off x="0" y="930275"/>
            <a:ext cx="9144000" cy="5594350"/>
          </a:xfrm>
          <a:prstGeom prst="rect">
            <a:avLst/>
          </a:prstGeom>
          <a:noFill/>
          <a:extLst>
            <a:ext uri="{909E8E84-426E-40DD-AFC4-6F175D3DCCD1}">
              <a14:hiddenFill xmlns:a14="http://schemas.microsoft.com/office/drawing/2010/main">
                <a:solidFill>
                  <a:srgbClr val="FFFFFF"/>
                </a:solidFill>
              </a14:hiddenFill>
            </a:ext>
          </a:extLst>
        </p:spPr>
      </p:pic>
      <p:sp>
        <p:nvSpPr>
          <p:cNvPr id="2353158" name="Text Box 6"/>
          <p:cNvSpPr txBox="1">
            <a:spLocks noChangeArrowheads="1"/>
          </p:cNvSpPr>
          <p:nvPr/>
        </p:nvSpPr>
        <p:spPr bwMode="auto">
          <a:xfrm>
            <a:off x="1258888" y="6188075"/>
            <a:ext cx="62642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1600" b="1" smtClean="0">
                <a:solidFill>
                  <a:srgbClr val="000000"/>
                </a:solidFill>
              </a:rPr>
              <a:t>(Credits ESA/CLS/CNES/LEGOS) </a:t>
            </a:r>
          </a:p>
        </p:txBody>
      </p:sp>
      <p:sp>
        <p:nvSpPr>
          <p:cNvPr id="2353159" name="Text Box 7"/>
          <p:cNvSpPr txBox="1">
            <a:spLocks noChangeArrowheads="1"/>
          </p:cNvSpPr>
          <p:nvPr/>
        </p:nvSpPr>
        <p:spPr bwMode="auto">
          <a:xfrm>
            <a:off x="2482850" y="188913"/>
            <a:ext cx="6121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400" b="1" smtClean="0">
                <a:solidFill>
                  <a:srgbClr val="0033CC"/>
                </a:solidFill>
              </a:rPr>
              <a:t>Variazione regionale del livello del mare (1993-2014)</a:t>
            </a:r>
          </a:p>
        </p:txBody>
      </p:sp>
      <p:sp>
        <p:nvSpPr>
          <p:cNvPr id="2353160" name="Text Box 8"/>
          <p:cNvSpPr txBox="1">
            <a:spLocks noChangeArrowheads="1"/>
          </p:cNvSpPr>
          <p:nvPr/>
        </p:nvSpPr>
        <p:spPr bwMode="auto">
          <a:xfrm>
            <a:off x="539750" y="4684713"/>
            <a:ext cx="8353425" cy="831850"/>
          </a:xfrm>
          <a:prstGeom prst="rect">
            <a:avLst/>
          </a:prstGeom>
          <a:solidFill>
            <a:schemeClr val="bg1"/>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400" b="1" smtClean="0">
                <a:solidFill>
                  <a:srgbClr val="000000"/>
                </a:solidFill>
              </a:rPr>
              <a:t>Dal 1870 al 2015 il livello medio del mare è cresciuto di circa </a:t>
            </a:r>
            <a:r>
              <a:rPr lang="it-IT" altLang="it-IT" sz="2400" b="1" smtClean="0">
                <a:solidFill>
                  <a:srgbClr val="FF3300"/>
                </a:solidFill>
              </a:rPr>
              <a:t>25 cm</a:t>
            </a:r>
          </a:p>
        </p:txBody>
      </p:sp>
      <p:pic>
        <p:nvPicPr>
          <p:cNvPr id="2353161" name="Picture 9" descr="india-sea-level-ri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38113"/>
            <a:ext cx="1800225" cy="134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282943"/>
      </p:ext>
    </p:extLst>
  </p:cSld>
  <p:clrMapOvr>
    <a:masterClrMapping/>
  </p:clrMapOvr>
  <p:transition>
    <p:zoom dir="in"/>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6804249" y="0"/>
            <a:ext cx="2339751" cy="5586145"/>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In Italia la maggior parte della popolazione si è concentrata lungo le coste. Vicino al mare si trovano anche gran parte degli insediamenti produttivi e, nel caso della Pianura Padana, agricoli. Nel </a:t>
            </a:r>
            <a:r>
              <a:rPr lang="it-IT" sz="1700" b="1" dirty="0" err="1" smtClean="0">
                <a:solidFill>
                  <a:prstClr val="white"/>
                </a:solidFill>
                <a:latin typeface="Times New Roman" panose="02020603050405020304" pitchFamily="18" charset="0"/>
                <a:cs typeface="Times New Roman" panose="02020603050405020304" pitchFamily="18" charset="0"/>
              </a:rPr>
              <a:t>girodi</a:t>
            </a:r>
            <a:r>
              <a:rPr lang="it-IT" sz="1700" b="1" dirty="0" smtClean="0">
                <a:solidFill>
                  <a:prstClr val="white"/>
                </a:solidFill>
                <a:latin typeface="Times New Roman" panose="02020603050405020304" pitchFamily="18" charset="0"/>
                <a:cs typeface="Times New Roman" panose="02020603050405020304" pitchFamily="18" charset="0"/>
              </a:rPr>
              <a:t> pochi decenni diversi milioni di persone dovranno essere ricollocate. Il cambiamento climatico favorirà anche la desertificazione di ampie aree del Sud, già dipendenti dall’irrigazione per la produzione agricola.  </a:t>
            </a:r>
            <a:endParaRPr lang="it-IT" sz="1700" b="1" dirty="0">
              <a:solidFill>
                <a:prstClr val="white"/>
              </a:solidFill>
              <a:latin typeface="Times New Roman" panose="02020603050405020304" pitchFamily="18" charset="0"/>
              <a:cs typeface="Times New Roman" panose="02020603050405020304" pitchFamily="18" charset="0"/>
            </a:endParaRPr>
          </a:p>
        </p:txBody>
      </p:sp>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804247" cy="6847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56016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15993" y="4568562"/>
            <a:ext cx="9081857" cy="2185214"/>
          </a:xfrm>
          <a:prstGeom prst="rect">
            <a:avLst/>
          </a:prstGeom>
          <a:noFill/>
        </p:spPr>
        <p:txBody>
          <a:bodyPr wrap="square" rtlCol="0">
            <a:spAutoFit/>
          </a:bodyPr>
          <a:lstStyle/>
          <a:p>
            <a:r>
              <a:rPr lang="it-IT" sz="1700" b="1" dirty="0">
                <a:solidFill>
                  <a:prstClr val="white"/>
                </a:solidFill>
                <a:latin typeface="Times New Roman" panose="02020603050405020304" pitchFamily="18" charset="0"/>
                <a:cs typeface="Times New Roman" panose="02020603050405020304" pitchFamily="18" charset="0"/>
              </a:rPr>
              <a:t>Se non si interviene a livello globale per ridurre i gas serra responsabili dell’aumento delle temperature, l’innalzamento dei mari alla fine del secolo avrà sommerso le più grandi città del mondo. New York, Londra, Rio de Janeiro, Sidney, </a:t>
            </a:r>
            <a:r>
              <a:rPr lang="it-IT" sz="1700" b="1" dirty="0" err="1">
                <a:solidFill>
                  <a:prstClr val="white"/>
                </a:solidFill>
                <a:latin typeface="Times New Roman" panose="02020603050405020304" pitchFamily="18" charset="0"/>
                <a:cs typeface="Times New Roman" panose="02020603050405020304" pitchFamily="18" charset="0"/>
              </a:rPr>
              <a:t>Honk</a:t>
            </a:r>
            <a:r>
              <a:rPr lang="it-IT" sz="1700" b="1" dirty="0">
                <a:solidFill>
                  <a:prstClr val="white"/>
                </a:solidFill>
                <a:latin typeface="Times New Roman" panose="02020603050405020304" pitchFamily="18" charset="0"/>
                <a:cs typeface="Times New Roman" panose="02020603050405020304" pitchFamily="18" charset="0"/>
              </a:rPr>
              <a:t> Kong, Shangai, Calcutta, Mumbai…ma anche le nostre Napoli, Venezia, Pisa, Ravenna</a:t>
            </a:r>
            <a:r>
              <a:rPr lang="it-IT" sz="1700" b="1" dirty="0" smtClean="0">
                <a:solidFill>
                  <a:prstClr val="white"/>
                </a:solidFill>
                <a:latin typeface="Times New Roman" panose="02020603050405020304" pitchFamily="18" charset="0"/>
                <a:cs typeface="Times New Roman" panose="02020603050405020304" pitchFamily="18" charset="0"/>
              </a:rPr>
              <a:t>. </a:t>
            </a:r>
          </a:p>
          <a:p>
            <a:r>
              <a:rPr lang="it-IT" sz="1700" b="1" dirty="0" smtClean="0">
                <a:solidFill>
                  <a:prstClr val="white"/>
                </a:solidFill>
                <a:latin typeface="Times New Roman" panose="02020603050405020304" pitchFamily="18" charset="0"/>
                <a:cs typeface="Times New Roman" panose="02020603050405020304" pitchFamily="18" charset="0"/>
              </a:rPr>
              <a:t>Ma prima che siano sommerse, riusciranno ad attrarre una popolazione tale che non potrà essere gestita, a livello di rifornimenti di cibo e carburante, e di servizi alla salute e alla persona. Il movimento è già in atto: le periferie poco per volta vengono abbandonate alla malavita, lo stato si ritira, la qualità della vita si abbassa, avanza la </a:t>
            </a:r>
            <a:r>
              <a:rPr lang="it-IT" sz="1700" b="1" dirty="0" smtClean="0">
                <a:solidFill>
                  <a:prstClr val="white"/>
                </a:solidFill>
                <a:latin typeface="Times New Roman" panose="02020603050405020304" pitchFamily="18" charset="0"/>
                <a:cs typeface="Times New Roman" panose="02020603050405020304" pitchFamily="18" charset="0"/>
              </a:rPr>
              <a:t>malnutrizione </a:t>
            </a:r>
            <a:r>
              <a:rPr lang="it-IT" sz="1700" b="1" dirty="0" smtClean="0">
                <a:solidFill>
                  <a:prstClr val="white"/>
                </a:solidFill>
                <a:latin typeface="Times New Roman" panose="02020603050405020304" pitchFamily="18" charset="0"/>
                <a:cs typeface="Times New Roman" panose="02020603050405020304" pitchFamily="18" charset="0"/>
              </a:rPr>
              <a:t>anche nel Primo Mondo. </a:t>
            </a:r>
            <a:endParaRPr lang="it-IT" sz="1700" b="1" dirty="0">
              <a:solidFill>
                <a:prstClr val="white"/>
              </a:solidFill>
              <a:latin typeface="Times New Roman" panose="02020603050405020304" pitchFamily="18" charset="0"/>
              <a:cs typeface="Times New Roman" panose="02020603050405020304" pitchFamily="18" charset="0"/>
            </a:endParaRPr>
          </a:p>
        </p:txBody>
      </p:sp>
      <p:sp>
        <p:nvSpPr>
          <p:cNvPr id="2" name="CasellaDiTesto 1"/>
          <p:cNvSpPr txBox="1"/>
          <p:nvPr/>
        </p:nvSpPr>
        <p:spPr>
          <a:xfrm>
            <a:off x="5868144" y="692696"/>
            <a:ext cx="791883" cy="369332"/>
          </a:xfrm>
          <a:prstGeom prst="rect">
            <a:avLst/>
          </a:prstGeom>
          <a:noFill/>
        </p:spPr>
        <p:txBody>
          <a:bodyPr wrap="none" rtlCol="0">
            <a:spAutoFit/>
          </a:bodyPr>
          <a:lstStyle/>
          <a:p>
            <a:r>
              <a:rPr lang="it-IT" b="1" dirty="0" smtClean="0">
                <a:solidFill>
                  <a:prstClr val="white"/>
                </a:solidFill>
                <a:latin typeface="Times New Roman" panose="02020603050405020304" pitchFamily="18" charset="0"/>
                <a:cs typeface="Times New Roman" panose="02020603050405020304" pitchFamily="18" charset="0"/>
              </a:rPr>
              <a:t>Tokyo</a:t>
            </a:r>
            <a:endParaRPr lang="it-IT" b="1" dirty="0">
              <a:solidFill>
                <a:prstClr val="white"/>
              </a:solidFill>
              <a:latin typeface="Times New Roman" panose="02020603050405020304" pitchFamily="18" charset="0"/>
              <a:cs typeface="Times New Roman" panose="02020603050405020304" pitchFamily="18" charset="0"/>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06645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0" y="6006931"/>
            <a:ext cx="9081857" cy="877163"/>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Per fronteggiare carenze alimentari non saranno sufficienti gli orti urbani: se è vero che un terzo delle aree metropolitane è dismessa, quindi potenzialmente disponibile alla produzione, molti suoli sono inquinati. E soprattutto, sono di proprietà privata pronti per la speculazione. </a:t>
            </a:r>
            <a:endParaRPr lang="it-IT" sz="1700" b="1" dirty="0">
              <a:solidFill>
                <a:prstClr val="white"/>
              </a:solidFill>
              <a:latin typeface="Times New Roman" panose="02020603050405020304" pitchFamily="18" charset="0"/>
              <a:cs typeface="Times New Roman" panose="02020603050405020304" pitchFamily="18" charset="0"/>
            </a:endParaRPr>
          </a:p>
        </p:txBody>
      </p:sp>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88" y="243"/>
            <a:ext cx="9165488" cy="609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6660232" y="476672"/>
            <a:ext cx="787395" cy="369332"/>
          </a:xfrm>
          <a:prstGeom prst="rect">
            <a:avLst/>
          </a:prstGeom>
          <a:noFill/>
        </p:spPr>
        <p:txBody>
          <a:bodyPr wrap="none" rtlCol="0">
            <a:spAutoFit/>
          </a:bodyPr>
          <a:lstStyle/>
          <a:p>
            <a:r>
              <a:rPr lang="it-IT" b="1" dirty="0" smtClean="0">
                <a:solidFill>
                  <a:srgbClr val="FF0000"/>
                </a:solidFill>
                <a:latin typeface="Times New Roman" panose="02020603050405020304" pitchFamily="18" charset="0"/>
                <a:cs typeface="Times New Roman" panose="02020603050405020304" pitchFamily="18" charset="0"/>
              </a:rPr>
              <a:t>Parigi</a:t>
            </a:r>
            <a:endParaRPr lang="it-IT"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65758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0" y="6006931"/>
            <a:ext cx="9081857" cy="877163"/>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Per fronteggiare carenze alimentari non saranno sufficienti gli orti urbani: se è vero che un terzo delle aree metropolitane è dismessa, quindi potenzialmente disponibile alla produzione, molti suoli sono inquinati. E soprattutto, sono di proprietà privata pronti per la speculazione. </a:t>
            </a:r>
            <a:endParaRPr lang="it-IT" sz="1700" b="1" dirty="0">
              <a:solidFill>
                <a:prstClr val="white"/>
              </a:solidFill>
              <a:latin typeface="Times New Roman" panose="02020603050405020304" pitchFamily="18" charset="0"/>
              <a:cs typeface="Times New Roman" panose="02020603050405020304" pitchFamily="18" charset="0"/>
            </a:endParaRPr>
          </a:p>
        </p:txBody>
      </p:sp>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76" y="0"/>
            <a:ext cx="9128224" cy="6819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95536" y="620688"/>
            <a:ext cx="1499128" cy="369332"/>
          </a:xfrm>
          <a:prstGeom prst="rect">
            <a:avLst/>
          </a:prstGeom>
          <a:noFill/>
        </p:spPr>
        <p:txBody>
          <a:bodyPr wrap="none" rtlCol="0">
            <a:spAutoFit/>
          </a:bodyPr>
          <a:lstStyle/>
          <a:p>
            <a:r>
              <a:rPr lang="it-IT" dirty="0" smtClean="0">
                <a:solidFill>
                  <a:srgbClr val="FF0000"/>
                </a:solidFill>
                <a:latin typeface="Times New Roman" panose="02020603050405020304" pitchFamily="18" charset="0"/>
                <a:cs typeface="Times New Roman" panose="02020603050405020304" pitchFamily="18" charset="0"/>
              </a:rPr>
              <a:t>Zingonia (</a:t>
            </a:r>
            <a:r>
              <a:rPr lang="it-IT" dirty="0" err="1" smtClean="0">
                <a:solidFill>
                  <a:srgbClr val="FF0000"/>
                </a:solidFill>
                <a:latin typeface="Times New Roman" panose="02020603050405020304" pitchFamily="18" charset="0"/>
                <a:cs typeface="Times New Roman" panose="02020603050405020304" pitchFamily="18" charset="0"/>
              </a:rPr>
              <a:t>Bg</a:t>
            </a:r>
            <a:r>
              <a:rPr lang="it-IT" dirty="0" smtClean="0">
                <a:solidFill>
                  <a:srgbClr val="FF0000"/>
                </a:solidFill>
                <a:latin typeface="Times New Roman" panose="02020603050405020304" pitchFamily="18" charset="0"/>
                <a:cs typeface="Times New Roman" panose="02020603050405020304" pitchFamily="18" charset="0"/>
              </a:rPr>
              <a:t>)</a:t>
            </a:r>
            <a:endParaRPr lang="it-IT"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76612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0" y="6006931"/>
            <a:ext cx="9081857" cy="877163"/>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Per fronteggiare carenze alimentari non saranno sufficienti gli orti urbani: se è vero che un terzo delle aree metropolitane è dismessa, quindi potenzialmente disponibile alla produzione, molti suoli sono inquinati. E soprattutto, sono di proprietà privata pronti per la speculazione. </a:t>
            </a:r>
            <a:endParaRPr lang="it-IT" sz="1700" b="1" dirty="0">
              <a:solidFill>
                <a:prstClr val="white"/>
              </a:solidFill>
              <a:latin typeface="Times New Roman" panose="02020603050405020304" pitchFamily="18" charset="0"/>
              <a:cs typeface="Times New Roman" panose="02020603050405020304" pitchFamily="18" charset="0"/>
            </a:endParaRPr>
          </a:p>
        </p:txBody>
      </p:sp>
      <p:sp>
        <p:nvSpPr>
          <p:cNvPr id="2" name="CasellaDiTesto 1"/>
          <p:cNvSpPr txBox="1"/>
          <p:nvPr/>
        </p:nvSpPr>
        <p:spPr>
          <a:xfrm>
            <a:off x="395536" y="620688"/>
            <a:ext cx="1499128" cy="369332"/>
          </a:xfrm>
          <a:prstGeom prst="rect">
            <a:avLst/>
          </a:prstGeom>
          <a:noFill/>
        </p:spPr>
        <p:txBody>
          <a:bodyPr wrap="none" rtlCol="0">
            <a:spAutoFit/>
          </a:bodyPr>
          <a:lstStyle/>
          <a:p>
            <a:r>
              <a:rPr lang="it-IT" dirty="0" smtClean="0">
                <a:solidFill>
                  <a:srgbClr val="FF0000"/>
                </a:solidFill>
                <a:latin typeface="Times New Roman" panose="02020603050405020304" pitchFamily="18" charset="0"/>
                <a:cs typeface="Times New Roman" panose="02020603050405020304" pitchFamily="18" charset="0"/>
              </a:rPr>
              <a:t>Zingonia (</a:t>
            </a:r>
            <a:r>
              <a:rPr lang="it-IT" dirty="0" err="1" smtClean="0">
                <a:solidFill>
                  <a:srgbClr val="FF0000"/>
                </a:solidFill>
                <a:latin typeface="Times New Roman" panose="02020603050405020304" pitchFamily="18" charset="0"/>
                <a:cs typeface="Times New Roman" panose="02020603050405020304" pitchFamily="18" charset="0"/>
              </a:rPr>
              <a:t>Bg</a:t>
            </a:r>
            <a:r>
              <a:rPr lang="it-IT" dirty="0" smtClean="0">
                <a:solidFill>
                  <a:srgbClr val="FF0000"/>
                </a:solidFill>
                <a:latin typeface="Times New Roman" panose="02020603050405020304" pitchFamily="18" charset="0"/>
                <a:cs typeface="Times New Roman" panose="02020603050405020304" pitchFamily="18" charset="0"/>
              </a:rPr>
              <a:t>)</a:t>
            </a:r>
            <a:endParaRPr lang="it-IT" dirty="0">
              <a:solidFill>
                <a:srgbClr val="FF0000"/>
              </a:solidFill>
              <a:latin typeface="Times New Roman" panose="02020603050405020304" pitchFamily="18" charset="0"/>
              <a:cs typeface="Times New Roman" panose="02020603050405020304" pitchFamily="18" charset="0"/>
            </a:endParaRPr>
          </a:p>
        </p:txBody>
      </p:sp>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1" y="0"/>
            <a:ext cx="9149890" cy="6853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107504" y="6006931"/>
            <a:ext cx="8712968" cy="646331"/>
          </a:xfrm>
          <a:prstGeom prst="rect">
            <a:avLst/>
          </a:prstGeom>
          <a:noFill/>
        </p:spPr>
        <p:txBody>
          <a:bodyPr wrap="square" rtlCol="0">
            <a:spAutoFit/>
          </a:bodyPr>
          <a:lstStyle/>
          <a:p>
            <a:r>
              <a:rPr lang="it-IT" b="1" dirty="0" smtClean="0">
                <a:solidFill>
                  <a:prstClr val="white"/>
                </a:solidFill>
                <a:latin typeface="Times New Roman" panose="02020603050405020304" pitchFamily="18" charset="0"/>
                <a:cs typeface="Times New Roman" panose="02020603050405020304" pitchFamily="18" charset="0"/>
              </a:rPr>
              <a:t>I costi di gestione di interi quartieri sono diventati insostenibili: a  Zingonia due delle quattro torri verranno abbattute; a Houston interi quartieri sono abbandonati</a:t>
            </a:r>
            <a:endParaRPr lang="it-IT"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69759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
        <p:nvSpPr>
          <p:cNvPr id="2" name="CasellaDiTesto 1"/>
          <p:cNvSpPr txBox="1"/>
          <p:nvPr/>
        </p:nvSpPr>
        <p:spPr>
          <a:xfrm>
            <a:off x="0" y="5157192"/>
            <a:ext cx="9085006" cy="1631216"/>
          </a:xfrm>
          <a:prstGeom prst="rect">
            <a:avLst/>
          </a:prstGeom>
          <a:noFill/>
        </p:spPr>
        <p:txBody>
          <a:bodyPr wrap="square" rtlCol="0">
            <a:spAutoFit/>
          </a:bodyPr>
          <a:lstStyle/>
          <a:p>
            <a:r>
              <a:rPr lang="it-IT" sz="2000" b="1" dirty="0" smtClean="0">
                <a:solidFill>
                  <a:schemeClr val="bg1"/>
                </a:solidFill>
                <a:latin typeface="Times New Roman" panose="02020603050405020304" pitchFamily="18" charset="0"/>
                <a:cs typeface="Times New Roman" panose="02020603050405020304" pitchFamily="18" charset="0"/>
              </a:rPr>
              <a:t>Rispetto all’estinzione di massa che sta avvenendo oggi, che potrebbe essere la sesta, quello che cambia è la velocità: la scomparsa di specie animali e vegetali non è mai stata così veloce.  Nella corsa per la sopravvivenza sono proprio gli </a:t>
            </a:r>
          </a:p>
          <a:p>
            <a:r>
              <a:rPr lang="it-IT" sz="2000" b="1" dirty="0" smtClean="0">
                <a:solidFill>
                  <a:schemeClr val="bg1"/>
                </a:solidFill>
                <a:latin typeface="Times New Roman" panose="02020603050405020304" pitchFamily="18" charset="0"/>
                <a:cs typeface="Times New Roman" panose="02020603050405020304" pitchFamily="18" charset="0"/>
              </a:rPr>
              <a:t>esseri complessi come gli umani ad essere sfavoriti: chi sopravvive sono gli </a:t>
            </a:r>
          </a:p>
          <a:p>
            <a:r>
              <a:rPr lang="it-IT" sz="2000" b="1" dirty="0" smtClean="0">
                <a:solidFill>
                  <a:schemeClr val="bg1"/>
                </a:solidFill>
                <a:latin typeface="Times New Roman" panose="02020603050405020304" pitchFamily="18" charset="0"/>
                <a:cs typeface="Times New Roman" panose="02020603050405020304" pitchFamily="18" charset="0"/>
              </a:rPr>
              <a:t>esseri più piccoli, più semplici, e naturalmente, i virus. </a:t>
            </a:r>
            <a:endParaRPr lang="it-IT" sz="2000" b="1" dirty="0">
              <a:solidFill>
                <a:schemeClr val="bg1"/>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68341" cy="515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39948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1" y="6504057"/>
            <a:ext cx="9081857" cy="353943"/>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speculazione. </a:t>
            </a:r>
            <a:endParaRPr lang="it-IT" sz="1700" b="1" dirty="0">
              <a:solidFill>
                <a:prstClr val="white"/>
              </a:solidFill>
              <a:latin typeface="Times New Roman" panose="02020603050405020304" pitchFamily="18" charset="0"/>
              <a:cs typeface="Times New Roman" panose="02020603050405020304" pitchFamily="18" charset="0"/>
            </a:endParaRPr>
          </a:p>
        </p:txBody>
      </p:sp>
      <p:sp>
        <p:nvSpPr>
          <p:cNvPr id="2" name="CasellaDiTesto 1"/>
          <p:cNvSpPr txBox="1"/>
          <p:nvPr/>
        </p:nvSpPr>
        <p:spPr>
          <a:xfrm>
            <a:off x="395536" y="620688"/>
            <a:ext cx="1499128" cy="369332"/>
          </a:xfrm>
          <a:prstGeom prst="rect">
            <a:avLst/>
          </a:prstGeom>
          <a:noFill/>
        </p:spPr>
        <p:txBody>
          <a:bodyPr wrap="none" rtlCol="0">
            <a:spAutoFit/>
          </a:bodyPr>
          <a:lstStyle/>
          <a:p>
            <a:r>
              <a:rPr lang="it-IT" dirty="0" smtClean="0">
                <a:solidFill>
                  <a:srgbClr val="FF0000"/>
                </a:solidFill>
                <a:latin typeface="Times New Roman" panose="02020603050405020304" pitchFamily="18" charset="0"/>
                <a:cs typeface="Times New Roman" panose="02020603050405020304" pitchFamily="18" charset="0"/>
              </a:rPr>
              <a:t>Zingonia (</a:t>
            </a:r>
            <a:r>
              <a:rPr lang="it-IT" dirty="0" err="1" smtClean="0">
                <a:solidFill>
                  <a:srgbClr val="FF0000"/>
                </a:solidFill>
                <a:latin typeface="Times New Roman" panose="02020603050405020304" pitchFamily="18" charset="0"/>
                <a:cs typeface="Times New Roman" panose="02020603050405020304" pitchFamily="18" charset="0"/>
              </a:rPr>
              <a:t>Bg</a:t>
            </a:r>
            <a:r>
              <a:rPr lang="it-IT" dirty="0" smtClean="0">
                <a:solidFill>
                  <a:srgbClr val="FF0000"/>
                </a:solidFill>
                <a:latin typeface="Times New Roman" panose="02020603050405020304" pitchFamily="18" charset="0"/>
                <a:cs typeface="Times New Roman" panose="02020603050405020304" pitchFamily="18" charset="0"/>
              </a:rPr>
              <a:t>)</a:t>
            </a:r>
            <a:endParaRPr lang="it-IT" dirty="0">
              <a:solidFill>
                <a:srgbClr val="FF0000"/>
              </a:solidFill>
              <a:latin typeface="Times New Roman" panose="02020603050405020304" pitchFamily="18" charset="0"/>
              <a:cs typeface="Times New Roman" panose="02020603050405020304" pitchFamily="18" charset="0"/>
            </a:endParaRPr>
          </a:p>
        </p:txBody>
      </p:sp>
      <p:pic>
        <p:nvPicPr>
          <p:cNvPr id="317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199868" y="5866467"/>
            <a:ext cx="8944132" cy="646331"/>
          </a:xfrm>
          <a:prstGeom prst="rect">
            <a:avLst/>
          </a:prstGeom>
          <a:noFill/>
        </p:spPr>
        <p:txBody>
          <a:bodyPr wrap="square" rtlCol="0">
            <a:spAutoFit/>
          </a:bodyPr>
          <a:lstStyle/>
          <a:p>
            <a:r>
              <a:rPr lang="it-IT" b="1" dirty="0" smtClean="0">
                <a:solidFill>
                  <a:prstClr val="white"/>
                </a:solidFill>
                <a:latin typeface="Times New Roman" panose="02020603050405020304" pitchFamily="18" charset="0"/>
                <a:cs typeface="Times New Roman" panose="02020603050405020304" pitchFamily="18" charset="0"/>
              </a:rPr>
              <a:t>Se non siamo ancora soffocati fra i nostri rifiuti è solo perché li scarichiamo su altri, più sfortunati di noi, costretti a trasformare il proprio paese nelle nostre discariche</a:t>
            </a:r>
            <a:endParaRPr lang="it-IT"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76698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0" y="5741595"/>
            <a:ext cx="9144000" cy="1138773"/>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Se il riscaldamento globale andrà avanti (e non ci sono prospettive credibili di un regresso), ampie zone del pianeta diventeranno desertiche, saranno sommerse e non saranno più gestibili da poteri centrali che si occuperanno solo dei privilegiati, che vivranno in luoghi protetti come già fanno oggi in gran parte del mondo.  </a:t>
            </a:r>
            <a:endParaRPr lang="it-IT" sz="1700" b="1" dirty="0">
              <a:solidFill>
                <a:prstClr val="white"/>
              </a:solidFill>
              <a:latin typeface="Times New Roman" panose="02020603050405020304" pitchFamily="18" charset="0"/>
              <a:cs typeface="Times New Roman" panose="02020603050405020304" pitchFamily="18" charset="0"/>
            </a:endParaRPr>
          </a:p>
        </p:txBody>
      </p:sp>
      <p:sp>
        <p:nvSpPr>
          <p:cNvPr id="2" name="CasellaDiTesto 1"/>
          <p:cNvSpPr txBox="1"/>
          <p:nvPr/>
        </p:nvSpPr>
        <p:spPr>
          <a:xfrm>
            <a:off x="395536" y="620688"/>
            <a:ext cx="1499128" cy="369332"/>
          </a:xfrm>
          <a:prstGeom prst="rect">
            <a:avLst/>
          </a:prstGeom>
          <a:noFill/>
        </p:spPr>
        <p:txBody>
          <a:bodyPr wrap="none" rtlCol="0">
            <a:spAutoFit/>
          </a:bodyPr>
          <a:lstStyle/>
          <a:p>
            <a:r>
              <a:rPr lang="it-IT" dirty="0" smtClean="0">
                <a:solidFill>
                  <a:srgbClr val="FF0000"/>
                </a:solidFill>
                <a:latin typeface="Times New Roman" panose="02020603050405020304" pitchFamily="18" charset="0"/>
                <a:cs typeface="Times New Roman" panose="02020603050405020304" pitchFamily="18" charset="0"/>
              </a:rPr>
              <a:t>Zingonia (</a:t>
            </a:r>
            <a:r>
              <a:rPr lang="it-IT" dirty="0" err="1" smtClean="0">
                <a:solidFill>
                  <a:srgbClr val="FF0000"/>
                </a:solidFill>
                <a:latin typeface="Times New Roman" panose="02020603050405020304" pitchFamily="18" charset="0"/>
                <a:cs typeface="Times New Roman" panose="02020603050405020304" pitchFamily="18" charset="0"/>
              </a:rPr>
              <a:t>Bg</a:t>
            </a:r>
            <a:r>
              <a:rPr lang="it-IT" dirty="0" smtClean="0">
                <a:solidFill>
                  <a:srgbClr val="FF0000"/>
                </a:solidFill>
                <a:latin typeface="Times New Roman" panose="02020603050405020304" pitchFamily="18" charset="0"/>
                <a:cs typeface="Times New Roman" panose="02020603050405020304" pitchFamily="18" charset="0"/>
              </a:rPr>
              <a:t>)</a:t>
            </a:r>
            <a:endParaRPr lang="it-IT" dirty="0">
              <a:solidFill>
                <a:srgbClr val="FF0000"/>
              </a:solidFill>
              <a:latin typeface="Times New Roman" panose="02020603050405020304" pitchFamily="18" charset="0"/>
              <a:cs typeface="Times New Roman" panose="02020603050405020304" pitchFamily="18" charset="0"/>
            </a:endParaRPr>
          </a:p>
        </p:txBody>
      </p:sp>
      <p:pic>
        <p:nvPicPr>
          <p:cNvPr id="307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689" b="2724"/>
          <a:stretch/>
        </p:blipFill>
        <p:spPr bwMode="auto">
          <a:xfrm>
            <a:off x="1" y="17010"/>
            <a:ext cx="9126236" cy="5719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89479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numero diapositiva 3"/>
          <p:cNvSpPr>
            <a:spLocks noGrp="1"/>
          </p:cNvSpPr>
          <p:nvPr>
            <p:ph type="sldNum" sz="quarter" idx="12"/>
          </p:nvPr>
        </p:nvSpPr>
        <p:spPr/>
        <p:txBody>
          <a:bodyPr/>
          <a:lstStyle/>
          <a:p>
            <a:fld id="{D81E721D-06CA-4295-A914-35C831ED973D}" type="slidenum">
              <a:rPr lang="it-IT" altLang="it-IT">
                <a:solidFill>
                  <a:srgbClr val="000000"/>
                </a:solidFill>
              </a:rPr>
              <a:pPr/>
              <a:t>42</a:t>
            </a:fld>
            <a:endParaRPr lang="it-IT" altLang="it-IT">
              <a:solidFill>
                <a:srgbClr val="000000"/>
              </a:solidFill>
            </a:endParaRPr>
          </a:p>
        </p:txBody>
      </p:sp>
      <p:pic>
        <p:nvPicPr>
          <p:cNvPr id="2250758" name="Picture 6" descr="SIRIA, è allarme per la gravissima siccità"/>
          <p:cNvPicPr>
            <a:picLocks noChangeAspect="1" noChangeArrowheads="1"/>
          </p:cNvPicPr>
          <p:nvPr/>
        </p:nvPicPr>
        <p:blipFill>
          <a:blip r:embed="rId2">
            <a:extLst>
              <a:ext uri="{28A0092B-C50C-407E-A947-70E740481C1C}">
                <a14:useLocalDpi xmlns:a14="http://schemas.microsoft.com/office/drawing/2010/main" val="0"/>
              </a:ext>
            </a:extLst>
          </a:blip>
          <a:srcRect r="32779"/>
          <a:stretch>
            <a:fillRect/>
          </a:stretch>
        </p:blipFill>
        <p:spPr bwMode="auto">
          <a:xfrm>
            <a:off x="323850" y="4646613"/>
            <a:ext cx="1944688" cy="1631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0759" name="Text Box 7"/>
          <p:cNvSpPr txBox="1">
            <a:spLocks noChangeArrowheads="1"/>
          </p:cNvSpPr>
          <p:nvPr/>
        </p:nvSpPr>
        <p:spPr bwMode="auto">
          <a:xfrm>
            <a:off x="2843213" y="4502150"/>
            <a:ext cx="60483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it-IT" altLang="it-IT" sz="2000" b="1" i="1" dirty="0" smtClean="0">
                <a:solidFill>
                  <a:srgbClr val="FF3300"/>
                </a:solidFill>
              </a:rPr>
              <a:t>“Siria, la siccità e il clima che cambia tra le cause della guerra”</a:t>
            </a:r>
            <a:r>
              <a:rPr lang="it-IT" altLang="it-IT" sz="2000" b="1" dirty="0" smtClean="0">
                <a:solidFill>
                  <a:srgbClr val="FF3300"/>
                </a:solidFill>
              </a:rPr>
              <a:t>     </a:t>
            </a:r>
            <a:r>
              <a:rPr lang="it-IT" altLang="it-IT" sz="1600" b="1" i="1" dirty="0" smtClean="0">
                <a:solidFill>
                  <a:srgbClr val="000000"/>
                </a:solidFill>
              </a:rPr>
              <a:t>La Repubblica 25 marzo 2015</a:t>
            </a:r>
          </a:p>
        </p:txBody>
      </p:sp>
      <p:sp>
        <p:nvSpPr>
          <p:cNvPr id="2250760" name="Text Box 8"/>
          <p:cNvSpPr txBox="1">
            <a:spLocks noChangeArrowheads="1"/>
          </p:cNvSpPr>
          <p:nvPr/>
        </p:nvSpPr>
        <p:spPr bwMode="auto">
          <a:xfrm>
            <a:off x="900113" y="0"/>
            <a:ext cx="75612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800" b="1" smtClean="0">
                <a:solidFill>
                  <a:srgbClr val="0033CC"/>
                </a:solidFill>
              </a:rPr>
              <a:t>I profughi ambientali e climatici</a:t>
            </a:r>
          </a:p>
        </p:txBody>
      </p:sp>
      <p:sp>
        <p:nvSpPr>
          <p:cNvPr id="2250761" name="Text Box 9"/>
          <p:cNvSpPr txBox="1">
            <a:spLocks noChangeArrowheads="1"/>
          </p:cNvSpPr>
          <p:nvPr/>
        </p:nvSpPr>
        <p:spPr bwMode="auto">
          <a:xfrm>
            <a:off x="2916238" y="5437188"/>
            <a:ext cx="5832475" cy="1016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it-IT" altLang="it-IT" sz="2000" b="1" i="1" smtClean="0">
                <a:solidFill>
                  <a:srgbClr val="FF3300"/>
                </a:solidFill>
              </a:rPr>
              <a:t>“La siccità iniziata nel 1998 nei Paesi del Mediterraneo orientale è la peggiore mai documentata da 900 anni”</a:t>
            </a:r>
            <a:r>
              <a:rPr lang="it-IT" altLang="it-IT" sz="2000" b="1" smtClean="0">
                <a:solidFill>
                  <a:srgbClr val="FF3300"/>
                </a:solidFill>
              </a:rPr>
              <a:t> </a:t>
            </a:r>
            <a:r>
              <a:rPr lang="it-IT" altLang="it-IT" sz="1600" b="1" i="1" smtClean="0">
                <a:solidFill>
                  <a:srgbClr val="000000"/>
                </a:solidFill>
              </a:rPr>
              <a:t>NASA 1 marzo 2016</a:t>
            </a:r>
          </a:p>
        </p:txBody>
      </p:sp>
      <p:pic>
        <p:nvPicPr>
          <p:cNvPr id="2250762" name="Picture 10"/>
          <p:cNvPicPr>
            <a:picLocks noChangeAspect="1" noChangeArrowheads="1"/>
          </p:cNvPicPr>
          <p:nvPr/>
        </p:nvPicPr>
        <p:blipFill>
          <a:blip r:embed="rId3">
            <a:extLst>
              <a:ext uri="{28A0092B-C50C-407E-A947-70E740481C1C}">
                <a14:useLocalDpi xmlns:a14="http://schemas.microsoft.com/office/drawing/2010/main" val="0"/>
              </a:ext>
            </a:extLst>
          </a:blip>
          <a:srcRect l="31589" t="11067" r="27657" b="11409"/>
          <a:stretch>
            <a:fillRect/>
          </a:stretch>
        </p:blipFill>
        <p:spPr bwMode="auto">
          <a:xfrm>
            <a:off x="179388" y="692150"/>
            <a:ext cx="2317750" cy="3527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0763" name="Text Box 11"/>
          <p:cNvSpPr txBox="1">
            <a:spLocks noChangeArrowheads="1"/>
          </p:cNvSpPr>
          <p:nvPr/>
        </p:nvSpPr>
        <p:spPr bwMode="auto">
          <a:xfrm>
            <a:off x="2698750" y="836613"/>
            <a:ext cx="6300788"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it-IT" altLang="it-IT" b="1" smtClean="0">
                <a:solidFill>
                  <a:srgbClr val="000000"/>
                </a:solidFill>
              </a:rPr>
              <a:t>L’ultimo rapporto dell’</a:t>
            </a:r>
            <a:r>
              <a:rPr lang="it-IT" altLang="it-IT" b="1" i="1" smtClean="0">
                <a:solidFill>
                  <a:srgbClr val="000000"/>
                </a:solidFill>
              </a:rPr>
              <a:t>Internal Displacement Monitoring Centre </a:t>
            </a:r>
            <a:r>
              <a:rPr lang="it-IT" altLang="it-IT" b="1" smtClean="0">
                <a:solidFill>
                  <a:srgbClr val="000000"/>
                </a:solidFill>
              </a:rPr>
              <a:t>pubblicato nel maggio 2013 afferma che nel </a:t>
            </a:r>
            <a:r>
              <a:rPr lang="it-IT" altLang="it-IT" b="1" smtClean="0">
                <a:solidFill>
                  <a:srgbClr val="FF3300"/>
                </a:solidFill>
              </a:rPr>
              <a:t>2012</a:t>
            </a:r>
            <a:r>
              <a:rPr lang="it-IT" altLang="it-IT" b="1" smtClean="0">
                <a:solidFill>
                  <a:srgbClr val="000000"/>
                </a:solidFill>
              </a:rPr>
              <a:t> sono state </a:t>
            </a:r>
            <a:r>
              <a:rPr lang="it-IT" altLang="it-IT" b="1" smtClean="0">
                <a:solidFill>
                  <a:srgbClr val="FF3300"/>
                </a:solidFill>
              </a:rPr>
              <a:t>32,4 milioni</a:t>
            </a:r>
            <a:r>
              <a:rPr lang="it-IT" altLang="it-IT" b="1" smtClean="0">
                <a:solidFill>
                  <a:srgbClr val="000000"/>
                </a:solidFill>
              </a:rPr>
              <a:t> nel mondo le persone costrette ad abbandonare la loro casa in conseguenza di disastri naturali </a:t>
            </a:r>
          </a:p>
        </p:txBody>
      </p:sp>
      <p:sp>
        <p:nvSpPr>
          <p:cNvPr id="2250764" name="Text Box 12"/>
          <p:cNvSpPr txBox="1">
            <a:spLocks noChangeArrowheads="1"/>
          </p:cNvSpPr>
          <p:nvPr/>
        </p:nvSpPr>
        <p:spPr bwMode="auto">
          <a:xfrm>
            <a:off x="2698750" y="2598738"/>
            <a:ext cx="6300788"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it-IT" altLang="it-IT" b="1" smtClean="0">
                <a:solidFill>
                  <a:srgbClr val="000000"/>
                </a:solidFill>
              </a:rPr>
              <a:t>Entro il </a:t>
            </a:r>
            <a:r>
              <a:rPr lang="it-IT" altLang="it-IT" b="1" smtClean="0">
                <a:solidFill>
                  <a:srgbClr val="FF3300"/>
                </a:solidFill>
              </a:rPr>
              <a:t>2050 </a:t>
            </a:r>
            <a:r>
              <a:rPr lang="it-IT" altLang="it-IT" b="1" smtClean="0">
                <a:solidFill>
                  <a:srgbClr val="000000"/>
                </a:solidFill>
              </a:rPr>
              <a:t>si raggiungeranno i </a:t>
            </a:r>
            <a:r>
              <a:rPr lang="it-IT" altLang="it-IT" b="1" smtClean="0">
                <a:solidFill>
                  <a:srgbClr val="FF3300"/>
                </a:solidFill>
              </a:rPr>
              <a:t>200/250 milioni</a:t>
            </a:r>
            <a:r>
              <a:rPr lang="it-IT" altLang="it-IT" b="1" smtClean="0">
                <a:solidFill>
                  <a:srgbClr val="000000"/>
                </a:solidFill>
              </a:rPr>
              <a:t> di </a:t>
            </a:r>
            <a:r>
              <a:rPr lang="it-IT" altLang="it-IT" b="1" smtClean="0">
                <a:solidFill>
                  <a:srgbClr val="FF3300"/>
                </a:solidFill>
              </a:rPr>
              <a:t>rifugiati ambientali</a:t>
            </a:r>
            <a:r>
              <a:rPr lang="it-IT" altLang="it-IT" b="1" smtClean="0">
                <a:solidFill>
                  <a:srgbClr val="000000"/>
                </a:solidFill>
              </a:rPr>
              <a:t> e secondo il Programma delle Nazioni Unite sull’ambiente (UNEP) nel </a:t>
            </a:r>
            <a:r>
              <a:rPr lang="it-IT" altLang="it-IT" b="1" smtClean="0">
                <a:solidFill>
                  <a:srgbClr val="FF3300"/>
                </a:solidFill>
              </a:rPr>
              <a:t>2060</a:t>
            </a:r>
            <a:r>
              <a:rPr lang="it-IT" altLang="it-IT" b="1" smtClean="0">
                <a:solidFill>
                  <a:srgbClr val="000000"/>
                </a:solidFill>
              </a:rPr>
              <a:t> in </a:t>
            </a:r>
            <a:r>
              <a:rPr lang="it-IT" altLang="it-IT" b="1" smtClean="0">
                <a:solidFill>
                  <a:srgbClr val="FF3300"/>
                </a:solidFill>
              </a:rPr>
              <a:t>Africa</a:t>
            </a:r>
            <a:r>
              <a:rPr lang="it-IT" altLang="it-IT" b="1" smtClean="0">
                <a:solidFill>
                  <a:srgbClr val="000000"/>
                </a:solidFill>
              </a:rPr>
              <a:t> ci saranno circa </a:t>
            </a:r>
            <a:r>
              <a:rPr lang="it-IT" altLang="it-IT" b="1" smtClean="0">
                <a:solidFill>
                  <a:srgbClr val="FF3300"/>
                </a:solidFill>
              </a:rPr>
              <a:t>50 milioni</a:t>
            </a:r>
            <a:r>
              <a:rPr lang="it-IT" altLang="it-IT" b="1" smtClean="0">
                <a:solidFill>
                  <a:srgbClr val="000000"/>
                </a:solidFill>
              </a:rPr>
              <a:t> di </a:t>
            </a:r>
            <a:r>
              <a:rPr lang="it-IT" altLang="it-IT" b="1" smtClean="0">
                <a:solidFill>
                  <a:srgbClr val="FF3300"/>
                </a:solidFill>
              </a:rPr>
              <a:t>profughi climatici</a:t>
            </a:r>
            <a:endParaRPr lang="it-IT" altLang="it-IT" b="1" smtClean="0">
              <a:solidFill>
                <a:srgbClr val="000000"/>
              </a:solidFill>
            </a:endParaRPr>
          </a:p>
        </p:txBody>
      </p:sp>
      <p:sp>
        <p:nvSpPr>
          <p:cNvPr id="2250765" name="Text Box 13"/>
          <p:cNvSpPr txBox="1">
            <a:spLocks noChangeArrowheads="1"/>
          </p:cNvSpPr>
          <p:nvPr/>
        </p:nvSpPr>
        <p:spPr bwMode="auto">
          <a:xfrm>
            <a:off x="1114425" y="1196975"/>
            <a:ext cx="1439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1600" b="1" smtClean="0">
                <a:solidFill>
                  <a:srgbClr val="000000"/>
                </a:solidFill>
              </a:rPr>
              <a:t>2013</a:t>
            </a:r>
          </a:p>
        </p:txBody>
      </p:sp>
    </p:spTree>
    <p:extLst>
      <p:ext uri="{BB962C8B-B14F-4D97-AF65-F5344CB8AC3E}">
        <p14:creationId xmlns:p14="http://schemas.microsoft.com/office/powerpoint/2010/main" val="526953145"/>
      </p:ext>
    </p:extLst>
  </p:cSld>
  <p:clrMapOvr>
    <a:masterClrMapping/>
  </p:clrMapOvr>
  <p:transition>
    <p:zoom dir="in"/>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
        <p:nvSpPr>
          <p:cNvPr id="2" name="CasellaDiTesto 1"/>
          <p:cNvSpPr txBox="1"/>
          <p:nvPr/>
        </p:nvSpPr>
        <p:spPr>
          <a:xfrm>
            <a:off x="0" y="18103"/>
            <a:ext cx="9144000" cy="6740307"/>
          </a:xfrm>
          <a:prstGeom prst="rect">
            <a:avLst/>
          </a:prstGeom>
          <a:noFill/>
        </p:spPr>
        <p:txBody>
          <a:bodyPr wrap="square" rtlCol="0">
            <a:spAutoFit/>
          </a:bodyPr>
          <a:lstStyle/>
          <a:p>
            <a:r>
              <a:rPr lang="it-IT" sz="3600" b="1" dirty="0">
                <a:solidFill>
                  <a:prstClr val="white"/>
                </a:solidFill>
                <a:latin typeface="Times New Roman" panose="02020603050405020304" pitchFamily="18" charset="0"/>
                <a:cs typeface="Times New Roman" panose="02020603050405020304" pitchFamily="18" charset="0"/>
              </a:rPr>
              <a:t>Nel solo 2015, secondo l'</a:t>
            </a:r>
            <a:r>
              <a:rPr lang="it-IT" sz="3600" b="1" dirty="0" err="1">
                <a:solidFill>
                  <a:prstClr val="white"/>
                </a:solidFill>
                <a:latin typeface="Times New Roman" panose="02020603050405020304" pitchFamily="18" charset="0"/>
                <a:cs typeface="Times New Roman" panose="02020603050405020304" pitchFamily="18" charset="0"/>
              </a:rPr>
              <a:t>internal</a:t>
            </a:r>
            <a:r>
              <a:rPr lang="it-IT" sz="3600" b="1" dirty="0">
                <a:solidFill>
                  <a:prstClr val="white"/>
                </a:solidFill>
                <a:latin typeface="Times New Roman" panose="02020603050405020304" pitchFamily="18" charset="0"/>
                <a:cs typeface="Times New Roman" panose="02020603050405020304" pitchFamily="18" charset="0"/>
              </a:rPr>
              <a:t> </a:t>
            </a:r>
            <a:r>
              <a:rPr lang="it-IT" sz="3600" b="1" dirty="0" err="1">
                <a:solidFill>
                  <a:prstClr val="white"/>
                </a:solidFill>
                <a:latin typeface="Times New Roman" panose="02020603050405020304" pitchFamily="18" charset="0"/>
                <a:cs typeface="Times New Roman" panose="02020603050405020304" pitchFamily="18" charset="0"/>
              </a:rPr>
              <a:t>Displacement</a:t>
            </a:r>
            <a:r>
              <a:rPr lang="it-IT" sz="3600" b="1" dirty="0">
                <a:solidFill>
                  <a:prstClr val="white"/>
                </a:solidFill>
                <a:latin typeface="Times New Roman" panose="02020603050405020304" pitchFamily="18" charset="0"/>
                <a:cs typeface="Times New Roman" panose="02020603050405020304" pitchFamily="18" charset="0"/>
              </a:rPr>
              <a:t> </a:t>
            </a:r>
            <a:r>
              <a:rPr lang="it-IT" sz="3600" b="1" dirty="0" err="1">
                <a:solidFill>
                  <a:prstClr val="white"/>
                </a:solidFill>
                <a:latin typeface="Times New Roman" panose="02020603050405020304" pitchFamily="18" charset="0"/>
                <a:cs typeface="Times New Roman" panose="02020603050405020304" pitchFamily="18" charset="0"/>
              </a:rPr>
              <a:t>Monitoring</a:t>
            </a:r>
            <a:r>
              <a:rPr lang="it-IT" sz="3600" b="1" dirty="0">
                <a:solidFill>
                  <a:prstClr val="white"/>
                </a:solidFill>
                <a:latin typeface="Times New Roman" panose="02020603050405020304" pitchFamily="18" charset="0"/>
                <a:cs typeface="Times New Roman" panose="02020603050405020304" pitchFamily="18" charset="0"/>
              </a:rPr>
              <a:t> Centre su 27.8 milioni di sfollati interni agli Stati, 8.6 milioni sono fuggiti da guerre e violenze, 19.2 milioni da disastri naturali improvvisi e violenti come inondazioni e uragani. Poi ci sono ancora 13 milioni di profughi interni registrati dall'</a:t>
            </a:r>
            <a:r>
              <a:rPr lang="it-IT" sz="3600" b="1" dirty="0" err="1">
                <a:solidFill>
                  <a:prstClr val="white"/>
                </a:solidFill>
                <a:latin typeface="Times New Roman" panose="02020603050405020304" pitchFamily="18" charset="0"/>
                <a:cs typeface="Times New Roman" panose="02020603050405020304" pitchFamily="18" charset="0"/>
              </a:rPr>
              <a:t>Unhcr</a:t>
            </a:r>
            <a:r>
              <a:rPr lang="it-IT" sz="3600" b="1" dirty="0">
                <a:solidFill>
                  <a:prstClr val="white"/>
                </a:solidFill>
                <a:latin typeface="Times New Roman" panose="02020603050405020304" pitchFamily="18" charset="0"/>
                <a:cs typeface="Times New Roman" panose="02020603050405020304" pitchFamily="18" charset="0"/>
              </a:rPr>
              <a:t>, che probabilmente fuggono da fenomeni di lenta trasformazione del proprio territorio provocate dai cambiamenti climatici.  </a:t>
            </a:r>
          </a:p>
          <a:p>
            <a:r>
              <a:rPr lang="it-IT" sz="3600" b="1" dirty="0">
                <a:solidFill>
                  <a:prstClr val="white"/>
                </a:solidFill>
                <a:latin typeface="Times New Roman" panose="02020603050405020304" pitchFamily="18" charset="0"/>
                <a:cs typeface="Times New Roman" panose="02020603050405020304" pitchFamily="18" charset="0"/>
              </a:rPr>
              <a:t>POI CI SAREMO ANCHE NOI</a:t>
            </a:r>
            <a:r>
              <a:rPr lang="it-IT" sz="3600" b="1" dirty="0" smtClean="0">
                <a:solidFill>
                  <a:prstClr val="white"/>
                </a:solidFill>
                <a:latin typeface="Times New Roman" panose="02020603050405020304" pitchFamily="18" charset="0"/>
                <a:cs typeface="Times New Roman" panose="02020603050405020304" pitchFamily="18" charset="0"/>
              </a:rPr>
              <a:t>……</a:t>
            </a:r>
            <a:endParaRPr lang="it-IT" sz="3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83601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
        <p:nvSpPr>
          <p:cNvPr id="2" name="CasellaDiTesto 1"/>
          <p:cNvSpPr txBox="1"/>
          <p:nvPr/>
        </p:nvSpPr>
        <p:spPr>
          <a:xfrm>
            <a:off x="0" y="6062672"/>
            <a:ext cx="9144000" cy="830997"/>
          </a:xfrm>
          <a:prstGeom prst="rect">
            <a:avLst/>
          </a:prstGeom>
          <a:noFill/>
        </p:spPr>
        <p:txBody>
          <a:bodyPr wrap="square" rtlCol="0">
            <a:spAutoFit/>
          </a:bodyPr>
          <a:lstStyle/>
          <a:p>
            <a:r>
              <a:rPr lang="it-IT" sz="2400" b="1" dirty="0" smtClean="0">
                <a:solidFill>
                  <a:prstClr val="white"/>
                </a:solidFill>
                <a:latin typeface="Times New Roman" panose="02020603050405020304" pitchFamily="18" charset="0"/>
                <a:cs typeface="Times New Roman" panose="02020603050405020304" pitchFamily="18" charset="0"/>
              </a:rPr>
              <a:t>E poi è arrivato anche il </a:t>
            </a:r>
            <a:r>
              <a:rPr lang="it-IT" sz="2400" b="1" dirty="0" err="1" smtClean="0">
                <a:solidFill>
                  <a:prstClr val="white"/>
                </a:solidFill>
                <a:latin typeface="Times New Roman" panose="02020603050405020304" pitchFamily="18" charset="0"/>
                <a:cs typeface="Times New Roman" panose="02020603050405020304" pitchFamily="18" charset="0"/>
              </a:rPr>
              <a:t>covid</a:t>
            </a:r>
            <a:r>
              <a:rPr lang="it-IT" sz="2400" b="1" dirty="0" smtClean="0">
                <a:solidFill>
                  <a:prstClr val="white"/>
                </a:solidFill>
                <a:latin typeface="Times New Roman" panose="02020603050405020304" pitchFamily="18" charset="0"/>
                <a:cs typeface="Times New Roman" panose="02020603050405020304" pitchFamily="18" charset="0"/>
              </a:rPr>
              <a:t>…e tutta una serie di virus che </a:t>
            </a:r>
          </a:p>
          <a:p>
            <a:r>
              <a:rPr lang="it-IT" sz="2400" b="1" dirty="0" smtClean="0">
                <a:solidFill>
                  <a:prstClr val="white"/>
                </a:solidFill>
                <a:latin typeface="Times New Roman" panose="02020603050405020304" pitchFamily="18" charset="0"/>
                <a:cs typeface="Times New Roman" panose="02020603050405020304" pitchFamily="18" charset="0"/>
              </a:rPr>
              <a:t>non se ne andranno tanto in fretta…</a:t>
            </a:r>
            <a:endParaRPr lang="it-IT" sz="2400" b="1" dirty="0">
              <a:solidFill>
                <a:prstClr val="white"/>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084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93863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
        <p:nvSpPr>
          <p:cNvPr id="2" name="CasellaDiTesto 1"/>
          <p:cNvSpPr txBox="1"/>
          <p:nvPr/>
        </p:nvSpPr>
        <p:spPr>
          <a:xfrm>
            <a:off x="6987406" y="-5162"/>
            <a:ext cx="2156594" cy="6740307"/>
          </a:xfrm>
          <a:prstGeom prst="rect">
            <a:avLst/>
          </a:prstGeom>
          <a:noFill/>
        </p:spPr>
        <p:txBody>
          <a:bodyPr wrap="square" rtlCol="0">
            <a:spAutoFit/>
          </a:bodyPr>
          <a:lstStyle/>
          <a:p>
            <a:r>
              <a:rPr lang="it-IT" sz="2400" b="1" dirty="0" smtClean="0">
                <a:solidFill>
                  <a:prstClr val="white"/>
                </a:solidFill>
                <a:latin typeface="Times New Roman" panose="02020603050405020304" pitchFamily="18" charset="0"/>
                <a:cs typeface="Times New Roman" panose="02020603050405020304" pitchFamily="18" charset="0"/>
              </a:rPr>
              <a:t>La mappa di previsione del rischio di virus di origine </a:t>
            </a:r>
            <a:r>
              <a:rPr lang="it-IT" sz="2400" b="1" dirty="0" err="1" smtClean="0">
                <a:solidFill>
                  <a:prstClr val="white"/>
                </a:solidFill>
                <a:latin typeface="Times New Roman" panose="02020603050405020304" pitchFamily="18" charset="0"/>
                <a:cs typeface="Times New Roman" panose="02020603050405020304" pitchFamily="18" charset="0"/>
              </a:rPr>
              <a:t>zoonotica</a:t>
            </a:r>
            <a:r>
              <a:rPr lang="it-IT" sz="2400" b="1" dirty="0" smtClean="0">
                <a:solidFill>
                  <a:prstClr val="white"/>
                </a:solidFill>
                <a:latin typeface="Times New Roman" panose="02020603050405020304" pitchFamily="18" charset="0"/>
                <a:cs typeface="Times New Roman" panose="02020603050405020304" pitchFamily="18" charset="0"/>
              </a:rPr>
              <a:t> era pubblicata su Science dal 2017. Era in rete scaricabile da chiunque, e i calcoli erano esatti. Da anni si conoscevano i meccanismi dello </a:t>
            </a:r>
            <a:r>
              <a:rPr lang="it-IT" sz="2400" b="1" dirty="0" err="1" smtClean="0">
                <a:solidFill>
                  <a:prstClr val="white"/>
                </a:solidFill>
                <a:latin typeface="Times New Roman" panose="02020603050405020304" pitchFamily="18" charset="0"/>
                <a:cs typeface="Times New Roman" panose="02020603050405020304" pitchFamily="18" charset="0"/>
              </a:rPr>
              <a:t>spillover</a:t>
            </a:r>
            <a:r>
              <a:rPr lang="it-IT" sz="2400" b="1" dirty="0" smtClean="0">
                <a:solidFill>
                  <a:prstClr val="white"/>
                </a:solidFill>
                <a:latin typeface="Times New Roman" panose="02020603050405020304" pitchFamily="18" charset="0"/>
                <a:cs typeface="Times New Roman" panose="02020603050405020304" pitchFamily="18" charset="0"/>
              </a:rPr>
              <a:t> e la pericolosità </a:t>
            </a:r>
          </a:p>
          <a:p>
            <a:r>
              <a:rPr lang="it-IT" sz="2400" b="1" dirty="0" smtClean="0">
                <a:solidFill>
                  <a:prstClr val="white"/>
                </a:solidFill>
                <a:latin typeface="Times New Roman" panose="02020603050405020304" pitchFamily="18" charset="0"/>
                <a:cs typeface="Times New Roman" panose="02020603050405020304" pitchFamily="18" charset="0"/>
              </a:rPr>
              <a:t>dei virus.</a:t>
            </a:r>
            <a:endParaRPr lang="it-IT" sz="2400" b="1" dirty="0">
              <a:solidFill>
                <a:prstClr val="white"/>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62"/>
            <a:ext cx="6987406" cy="692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51460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
        <p:nvSpPr>
          <p:cNvPr id="2" name="CasellaDiTesto 1"/>
          <p:cNvSpPr txBox="1"/>
          <p:nvPr/>
        </p:nvSpPr>
        <p:spPr>
          <a:xfrm>
            <a:off x="0" y="5086484"/>
            <a:ext cx="9144000" cy="3046988"/>
          </a:xfrm>
          <a:prstGeom prst="rect">
            <a:avLst/>
          </a:prstGeom>
          <a:noFill/>
        </p:spPr>
        <p:txBody>
          <a:bodyPr wrap="square" rtlCol="0">
            <a:spAutoFit/>
          </a:bodyPr>
          <a:lstStyle/>
          <a:p>
            <a:r>
              <a:rPr lang="it-IT" sz="1900" b="1" dirty="0" smtClean="0">
                <a:solidFill>
                  <a:prstClr val="white"/>
                </a:solidFill>
                <a:latin typeface="Times New Roman" panose="02020603050405020304" pitchFamily="18" charset="0"/>
                <a:cs typeface="Times New Roman" panose="02020603050405020304" pitchFamily="18" charset="0"/>
              </a:rPr>
              <a:t>Gli allevamenti intensivi sono i maggiori responsabili della produzione di gas serra. I loro rifiuti sono sparsi al suolo come concime e avvelenano le falde. Le bestie sono allevate con uso intensivo di antibiotici che alimenta la resistenza negli umani e quindi la difficoltà delle terapie in molte malattie e quindi anche nella cura dei virus. E’ un circolo vizioso che non si può spezzare senza tagliare il consumo di carne e senza ricorrere all’autoproduzione. </a:t>
            </a:r>
            <a:endParaRPr lang="it-IT" sz="1900" b="1" dirty="0">
              <a:solidFill>
                <a:prstClr val="white"/>
              </a:solidFill>
              <a:latin typeface="Times New Roman" panose="02020603050405020304" pitchFamily="18" charset="0"/>
              <a:cs typeface="Times New Roman" panose="02020603050405020304" pitchFamily="18" charset="0"/>
            </a:endParaRPr>
          </a:p>
          <a:p>
            <a:endParaRPr lang="it-IT" sz="2400" b="1" dirty="0" smtClean="0">
              <a:solidFill>
                <a:prstClr val="white"/>
              </a:solidFill>
              <a:latin typeface="Times New Roman" panose="02020603050405020304" pitchFamily="18" charset="0"/>
              <a:cs typeface="Times New Roman" panose="02020603050405020304" pitchFamily="18" charset="0"/>
            </a:endParaRPr>
          </a:p>
          <a:p>
            <a:endParaRPr lang="it-IT" sz="2400" b="1" dirty="0">
              <a:solidFill>
                <a:prstClr val="white"/>
              </a:solidFill>
              <a:latin typeface="Times New Roman" panose="02020603050405020304" pitchFamily="18" charset="0"/>
              <a:cs typeface="Times New Roman" panose="02020603050405020304" pitchFamily="18" charset="0"/>
            </a:endParaRPr>
          </a:p>
          <a:p>
            <a:r>
              <a:rPr lang="it-IT" sz="2400" b="1" dirty="0" smtClean="0">
                <a:solidFill>
                  <a:prstClr val="white"/>
                </a:solidFill>
                <a:latin typeface="Times New Roman" panose="02020603050405020304" pitchFamily="18" charset="0"/>
                <a:cs typeface="Times New Roman" panose="02020603050405020304" pitchFamily="18" charset="0"/>
              </a:rPr>
              <a:t> </a:t>
            </a:r>
            <a:endParaRPr lang="it-IT" sz="2400" b="1" dirty="0">
              <a:solidFill>
                <a:prstClr val="white"/>
              </a:solidFill>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6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01822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
        <p:nvSpPr>
          <p:cNvPr id="2" name="CasellaDiTesto 1"/>
          <p:cNvSpPr txBox="1"/>
          <p:nvPr/>
        </p:nvSpPr>
        <p:spPr>
          <a:xfrm>
            <a:off x="0" y="6016506"/>
            <a:ext cx="9144000" cy="2400657"/>
          </a:xfrm>
          <a:prstGeom prst="rect">
            <a:avLst/>
          </a:prstGeom>
          <a:noFill/>
        </p:spPr>
        <p:txBody>
          <a:bodyPr wrap="square" rtlCol="0">
            <a:spAutoFit/>
          </a:bodyPr>
          <a:lstStyle/>
          <a:p>
            <a:r>
              <a:rPr lang="it-IT" b="1" dirty="0" smtClean="0">
                <a:solidFill>
                  <a:prstClr val="white"/>
                </a:solidFill>
                <a:latin typeface="Times New Roman" panose="02020603050405020304" pitchFamily="18" charset="0"/>
                <a:cs typeface="Times New Roman" panose="02020603050405020304" pitchFamily="18" charset="0"/>
              </a:rPr>
              <a:t>Dal 1.1.19 è stato soppresso il sistema di tracciabilità dei rifiuti: i fanghi da depurazione </a:t>
            </a:r>
          </a:p>
          <a:p>
            <a:r>
              <a:rPr lang="it-IT" b="1" dirty="0" smtClean="0">
                <a:solidFill>
                  <a:prstClr val="white"/>
                </a:solidFill>
                <a:latin typeface="Times New Roman" panose="02020603050405020304" pitchFamily="18" charset="0"/>
                <a:cs typeface="Times New Roman" panose="02020603050405020304" pitchFamily="18" charset="0"/>
              </a:rPr>
              <a:t>che provengono da qualunque tipo di impianto e luogo non devono neanche più essere tracciati per essere sversati al suolo. Il virus è scoppiato nelle zone di sversamento. </a:t>
            </a:r>
          </a:p>
          <a:p>
            <a:endParaRPr lang="it-IT" sz="2400" b="1" dirty="0">
              <a:solidFill>
                <a:prstClr val="white"/>
              </a:solidFill>
              <a:latin typeface="Times New Roman" panose="02020603050405020304" pitchFamily="18" charset="0"/>
              <a:cs typeface="Times New Roman" panose="02020603050405020304" pitchFamily="18" charset="0"/>
            </a:endParaRPr>
          </a:p>
          <a:p>
            <a:endParaRPr lang="it-IT" sz="2400" b="1" dirty="0" smtClean="0">
              <a:solidFill>
                <a:prstClr val="white"/>
              </a:solidFill>
              <a:latin typeface="Times New Roman" panose="02020603050405020304" pitchFamily="18" charset="0"/>
              <a:cs typeface="Times New Roman" panose="02020603050405020304" pitchFamily="18" charset="0"/>
            </a:endParaRPr>
          </a:p>
          <a:p>
            <a:endParaRPr lang="it-IT" sz="2400" b="1" dirty="0">
              <a:solidFill>
                <a:prstClr val="white"/>
              </a:solidFill>
              <a:latin typeface="Times New Roman" panose="02020603050405020304" pitchFamily="18" charset="0"/>
              <a:cs typeface="Times New Roman" panose="02020603050405020304" pitchFamily="18" charset="0"/>
            </a:endParaRPr>
          </a:p>
          <a:p>
            <a:r>
              <a:rPr lang="it-IT" sz="2400" b="1" dirty="0" smtClean="0">
                <a:solidFill>
                  <a:prstClr val="white"/>
                </a:solidFill>
                <a:latin typeface="Times New Roman" panose="02020603050405020304" pitchFamily="18" charset="0"/>
                <a:cs typeface="Times New Roman" panose="02020603050405020304" pitchFamily="18" charset="0"/>
              </a:rPr>
              <a:t> </a:t>
            </a:r>
            <a:endParaRPr lang="it-IT" sz="2400" b="1" dirty="0">
              <a:solidFill>
                <a:prstClr val="white"/>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6" y="0"/>
            <a:ext cx="9144000" cy="6140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875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
        <p:nvSpPr>
          <p:cNvPr id="2" name="CasellaDiTesto 1"/>
          <p:cNvSpPr txBox="1"/>
          <p:nvPr/>
        </p:nvSpPr>
        <p:spPr>
          <a:xfrm>
            <a:off x="-19666" y="5543500"/>
            <a:ext cx="9144000" cy="1200329"/>
          </a:xfrm>
          <a:prstGeom prst="rect">
            <a:avLst/>
          </a:prstGeom>
          <a:noFill/>
        </p:spPr>
        <p:txBody>
          <a:bodyPr wrap="square" rtlCol="0">
            <a:spAutoFit/>
          </a:bodyPr>
          <a:lstStyle/>
          <a:p>
            <a:r>
              <a:rPr lang="it-IT" sz="2400" b="1" dirty="0" smtClean="0">
                <a:solidFill>
                  <a:prstClr val="white"/>
                </a:solidFill>
                <a:latin typeface="Times New Roman" panose="02020603050405020304" pitchFamily="18" charset="0"/>
                <a:cs typeface="Times New Roman" panose="02020603050405020304" pitchFamily="18" charset="0"/>
              </a:rPr>
              <a:t>Visto che non si agisce sulle cause, la situazione prospettata fin dall’inizio prevede un andamento ondulatorio in cui la produzione non viene interrotta e si alternano periodi di apertura e di chiusura. </a:t>
            </a:r>
            <a:endParaRPr lang="it-IT" sz="2400" b="1" dirty="0">
              <a:solidFill>
                <a:prstClr val="white"/>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50526" cy="558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37947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3645024"/>
            <a:ext cx="8626447" cy="2088232"/>
          </a:xfrm>
        </p:spPr>
        <p:txBody>
          <a:bodyPr>
            <a:normAutofit/>
          </a:bodyPr>
          <a:lstStyle/>
          <a:p>
            <a:r>
              <a:rPr lang="it-IT" b="1" dirty="0" smtClean="0">
                <a:solidFill>
                  <a:schemeClr val="bg1"/>
                </a:solidFill>
                <a:latin typeface="Times New Roman" panose="02020603050405020304" pitchFamily="18" charset="0"/>
                <a:cs typeface="Times New Roman" panose="02020603050405020304" pitchFamily="18" charset="0"/>
              </a:rPr>
              <a:t>Perché studiare la preistoria oggi?</a:t>
            </a: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pic>
        <p:nvPicPr>
          <p:cNvPr id="276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2511"/>
          <a:stretch/>
        </p:blipFill>
        <p:spPr bwMode="auto">
          <a:xfrm>
            <a:off x="0" y="720406"/>
            <a:ext cx="9144000" cy="2721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24843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numero diapositiva 3"/>
          <p:cNvSpPr>
            <a:spLocks noGrp="1"/>
          </p:cNvSpPr>
          <p:nvPr>
            <p:ph type="sldNum" sz="quarter" idx="12"/>
          </p:nvPr>
        </p:nvSpPr>
        <p:spPr/>
        <p:txBody>
          <a:bodyPr/>
          <a:lstStyle/>
          <a:p>
            <a:fld id="{799B4B4D-7BF5-4E54-A51D-EB918AE3FB45}" type="slidenum">
              <a:rPr lang="it-IT" altLang="it-IT">
                <a:solidFill>
                  <a:srgbClr val="000000"/>
                </a:solidFill>
              </a:rPr>
              <a:pPr/>
              <a:t>5</a:t>
            </a:fld>
            <a:endParaRPr lang="it-IT" altLang="it-IT">
              <a:solidFill>
                <a:srgbClr val="000000"/>
              </a:solidFill>
            </a:endParaRPr>
          </a:p>
        </p:txBody>
      </p:sp>
      <p:sp>
        <p:nvSpPr>
          <p:cNvPr id="2058242" name="Segnaposto numero diapositiva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spcBef>
                <a:spcPct val="0"/>
              </a:spcBef>
              <a:spcAft>
                <a:spcPct val="0"/>
              </a:spcAft>
            </a:pPr>
            <a:fld id="{3BF5E31E-0C93-4824-BC40-671FBFF2518F}" type="slidenum">
              <a:rPr lang="it-IT" altLang="it-IT" sz="1400" smtClean="0">
                <a:solidFill>
                  <a:srgbClr val="000000"/>
                </a:solidFill>
              </a:rPr>
              <a:pPr algn="r" fontAlgn="base">
                <a:spcBef>
                  <a:spcPct val="0"/>
                </a:spcBef>
                <a:spcAft>
                  <a:spcPct val="0"/>
                </a:spcAft>
              </a:pPr>
              <a:t>5</a:t>
            </a:fld>
            <a:endParaRPr lang="it-IT" altLang="it-IT" sz="1400" smtClean="0">
              <a:solidFill>
                <a:srgbClr val="000000"/>
              </a:solidFill>
            </a:endParaRPr>
          </a:p>
        </p:txBody>
      </p:sp>
      <p:pic>
        <p:nvPicPr>
          <p:cNvPr id="2058243" name="Picture 2" descr="James-Hansen-Tempes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484313"/>
            <a:ext cx="939800" cy="1439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58244" name="Text Box 3"/>
          <p:cNvSpPr txBox="1">
            <a:spLocks noChangeArrowheads="1"/>
          </p:cNvSpPr>
          <p:nvPr/>
        </p:nvSpPr>
        <p:spPr bwMode="auto">
          <a:xfrm>
            <a:off x="2051050" y="333375"/>
            <a:ext cx="6842125" cy="254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fontAlgn="base" hangingPunct="0">
              <a:spcBef>
                <a:spcPct val="50000"/>
              </a:spcBef>
              <a:spcAft>
                <a:spcPct val="0"/>
              </a:spcAft>
            </a:pPr>
            <a:r>
              <a:rPr lang="it-IT" altLang="it-IT" sz="2000" b="1" i="1" smtClean="0">
                <a:solidFill>
                  <a:srgbClr val="000000"/>
                </a:solidFill>
              </a:rPr>
              <a:t>“Il tema dei </a:t>
            </a:r>
            <a:r>
              <a:rPr lang="it-IT" altLang="it-IT" sz="2000" b="1" i="1" smtClean="0">
                <a:solidFill>
                  <a:srgbClr val="FF3300"/>
                </a:solidFill>
              </a:rPr>
              <a:t>cambiamenti climatici</a:t>
            </a:r>
            <a:r>
              <a:rPr lang="it-IT" altLang="it-IT" sz="2000" b="1" i="1" smtClean="0">
                <a:solidFill>
                  <a:srgbClr val="000000"/>
                </a:solidFill>
              </a:rPr>
              <a:t> è probabilmente la questione </a:t>
            </a:r>
            <a:r>
              <a:rPr lang="it-IT" altLang="it-IT" sz="2000" b="1" i="1" smtClean="0">
                <a:solidFill>
                  <a:srgbClr val="FF3300"/>
                </a:solidFill>
              </a:rPr>
              <a:t>scientifica</a:t>
            </a:r>
            <a:r>
              <a:rPr lang="it-IT" altLang="it-IT" sz="2000" b="1" i="1" smtClean="0">
                <a:solidFill>
                  <a:srgbClr val="000000"/>
                </a:solidFill>
              </a:rPr>
              <a:t>, </a:t>
            </a:r>
            <a:r>
              <a:rPr lang="it-IT" altLang="it-IT" sz="2000" b="1" i="1" smtClean="0">
                <a:solidFill>
                  <a:srgbClr val="FF3300"/>
                </a:solidFill>
              </a:rPr>
              <a:t>economica</a:t>
            </a:r>
            <a:r>
              <a:rPr lang="it-IT" altLang="it-IT" sz="2000" b="1" i="1" smtClean="0">
                <a:solidFill>
                  <a:srgbClr val="000000"/>
                </a:solidFill>
              </a:rPr>
              <a:t>, </a:t>
            </a:r>
            <a:r>
              <a:rPr lang="it-IT" altLang="it-IT" sz="2000" b="1" i="1" smtClean="0">
                <a:solidFill>
                  <a:srgbClr val="FF3300"/>
                </a:solidFill>
              </a:rPr>
              <a:t>politica</a:t>
            </a:r>
            <a:r>
              <a:rPr lang="it-IT" altLang="it-IT" sz="2000" b="1" i="1" smtClean="0">
                <a:solidFill>
                  <a:srgbClr val="000000"/>
                </a:solidFill>
              </a:rPr>
              <a:t> e </a:t>
            </a:r>
            <a:r>
              <a:rPr lang="it-IT" altLang="it-IT" sz="2000" b="1" i="1" smtClean="0">
                <a:solidFill>
                  <a:srgbClr val="FF3300"/>
                </a:solidFill>
              </a:rPr>
              <a:t>morale</a:t>
            </a:r>
            <a:r>
              <a:rPr lang="it-IT" altLang="it-IT" sz="2000" b="1" i="1" smtClean="0">
                <a:solidFill>
                  <a:srgbClr val="000000"/>
                </a:solidFill>
              </a:rPr>
              <a:t> predominante del 21° secolo”</a:t>
            </a:r>
          </a:p>
          <a:p>
            <a:pPr eaLnBrk="0" fontAlgn="base" hangingPunct="0">
              <a:spcBef>
                <a:spcPct val="50000"/>
              </a:spcBef>
              <a:spcAft>
                <a:spcPct val="0"/>
              </a:spcAft>
            </a:pPr>
            <a:r>
              <a:rPr lang="it-IT" altLang="it-IT" sz="2000" b="1" i="1" smtClean="0">
                <a:solidFill>
                  <a:srgbClr val="000000"/>
                </a:solidFill>
              </a:rPr>
              <a:t>“Il destino dell'umanità e della natura dipende dal riconoscimento e dalla comprensione degli </a:t>
            </a:r>
            <a:r>
              <a:rPr lang="it-IT" altLang="it-IT" sz="2000" b="1" i="1" smtClean="0">
                <a:solidFill>
                  <a:srgbClr val="FF3300"/>
                </a:solidFill>
              </a:rPr>
              <a:t>effetti antropici</a:t>
            </a:r>
            <a:r>
              <a:rPr lang="it-IT" altLang="it-IT" sz="2000" b="1" i="1" smtClean="0">
                <a:solidFill>
                  <a:srgbClr val="000000"/>
                </a:solidFill>
              </a:rPr>
              <a:t> sul clima della Terra”</a:t>
            </a:r>
          </a:p>
          <a:p>
            <a:pPr eaLnBrk="0" fontAlgn="base" hangingPunct="0">
              <a:spcBef>
                <a:spcPct val="50000"/>
              </a:spcBef>
              <a:spcAft>
                <a:spcPct val="0"/>
              </a:spcAft>
            </a:pPr>
            <a:r>
              <a:rPr lang="en-US" altLang="it-IT" sz="2000" i="1" smtClean="0">
                <a:solidFill>
                  <a:srgbClr val="000000"/>
                </a:solidFill>
              </a:rPr>
              <a:t>(James Hansen, 2009 - climatologo)</a:t>
            </a:r>
            <a:endParaRPr lang="it-IT" altLang="it-IT" sz="2000" i="1" smtClean="0">
              <a:solidFill>
                <a:srgbClr val="000000"/>
              </a:solidFill>
            </a:endParaRPr>
          </a:p>
        </p:txBody>
      </p:sp>
      <p:pic>
        <p:nvPicPr>
          <p:cNvPr id="2058245" name="Picture 4" descr="papa-enciclica">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l="52983"/>
          <a:stretch>
            <a:fillRect/>
          </a:stretch>
        </p:blipFill>
        <p:spPr bwMode="auto">
          <a:xfrm>
            <a:off x="179388" y="3357563"/>
            <a:ext cx="1327150" cy="1584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58246" name="Text Box 5"/>
          <p:cNvSpPr txBox="1">
            <a:spLocks noChangeArrowheads="1"/>
          </p:cNvSpPr>
          <p:nvPr/>
        </p:nvSpPr>
        <p:spPr bwMode="auto">
          <a:xfrm>
            <a:off x="2051050" y="3357563"/>
            <a:ext cx="6915150" cy="3149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it-IT" altLang="it-IT" sz="2000" b="1" i="1" smtClean="0">
                <a:solidFill>
                  <a:srgbClr val="000000"/>
                </a:solidFill>
              </a:rPr>
              <a:t>I cambiamenti climatici sono un </a:t>
            </a:r>
            <a:r>
              <a:rPr lang="it-IT" altLang="it-IT" sz="2000" b="1" i="1" smtClean="0">
                <a:solidFill>
                  <a:srgbClr val="FF3300"/>
                </a:solidFill>
              </a:rPr>
              <a:t>problema globale</a:t>
            </a:r>
            <a:r>
              <a:rPr lang="it-IT" altLang="it-IT" sz="2000" b="1" i="1" smtClean="0">
                <a:solidFill>
                  <a:srgbClr val="000000"/>
                </a:solidFill>
              </a:rPr>
              <a:t> con gravi implicazioni </a:t>
            </a:r>
            <a:r>
              <a:rPr lang="it-IT" altLang="it-IT" sz="2000" b="1" i="1" smtClean="0">
                <a:solidFill>
                  <a:srgbClr val="FF3300"/>
                </a:solidFill>
              </a:rPr>
              <a:t>ambientali</a:t>
            </a:r>
            <a:r>
              <a:rPr lang="it-IT" altLang="it-IT" sz="2000" b="1" i="1" smtClean="0">
                <a:solidFill>
                  <a:srgbClr val="000000"/>
                </a:solidFill>
              </a:rPr>
              <a:t>, </a:t>
            </a:r>
            <a:r>
              <a:rPr lang="it-IT" altLang="it-IT" sz="2000" b="1" i="1" smtClean="0">
                <a:solidFill>
                  <a:srgbClr val="FF3300"/>
                </a:solidFill>
              </a:rPr>
              <a:t>sociali</a:t>
            </a:r>
            <a:r>
              <a:rPr lang="it-IT" altLang="it-IT" sz="2000" b="1" i="1" smtClean="0">
                <a:solidFill>
                  <a:srgbClr val="000000"/>
                </a:solidFill>
              </a:rPr>
              <a:t>, </a:t>
            </a:r>
            <a:r>
              <a:rPr lang="it-IT" altLang="it-IT" sz="2000" b="1" i="1" smtClean="0">
                <a:solidFill>
                  <a:srgbClr val="FF3300"/>
                </a:solidFill>
              </a:rPr>
              <a:t>economiche</a:t>
            </a:r>
            <a:r>
              <a:rPr lang="it-IT" altLang="it-IT" sz="2000" b="1" i="1" smtClean="0">
                <a:solidFill>
                  <a:srgbClr val="000000"/>
                </a:solidFill>
              </a:rPr>
              <a:t>, </a:t>
            </a:r>
            <a:r>
              <a:rPr lang="it-IT" altLang="it-IT" sz="2000" b="1" i="1" smtClean="0">
                <a:solidFill>
                  <a:srgbClr val="FF3300"/>
                </a:solidFill>
              </a:rPr>
              <a:t>distributive</a:t>
            </a:r>
            <a:r>
              <a:rPr lang="it-IT" altLang="it-IT" sz="2000" b="1" i="1" smtClean="0">
                <a:solidFill>
                  <a:srgbClr val="000000"/>
                </a:solidFill>
              </a:rPr>
              <a:t> e </a:t>
            </a:r>
            <a:r>
              <a:rPr lang="it-IT" altLang="it-IT" sz="2000" b="1" i="1" smtClean="0">
                <a:solidFill>
                  <a:srgbClr val="FF3300"/>
                </a:solidFill>
              </a:rPr>
              <a:t>politiche</a:t>
            </a:r>
            <a:r>
              <a:rPr lang="it-IT" altLang="it-IT" sz="2000" b="1" i="1" smtClean="0">
                <a:solidFill>
                  <a:srgbClr val="000000"/>
                </a:solidFill>
              </a:rPr>
              <a:t>, e costituiscono una delle principali sfide attuali per l’umanità. Gli impatti più pesanti probabilmente ricadranno nei prossimi decenni sui </a:t>
            </a:r>
            <a:r>
              <a:rPr lang="it-IT" altLang="it-IT" sz="2000" b="1" i="1" smtClean="0">
                <a:solidFill>
                  <a:srgbClr val="FF3300"/>
                </a:solidFill>
              </a:rPr>
              <a:t>Paesi in via di sviluppo.</a:t>
            </a:r>
          </a:p>
          <a:p>
            <a:pPr eaLnBrk="0" fontAlgn="base" hangingPunct="0">
              <a:spcBef>
                <a:spcPct val="0"/>
              </a:spcBef>
              <a:spcAft>
                <a:spcPct val="0"/>
              </a:spcAft>
            </a:pPr>
            <a:r>
              <a:rPr lang="it-IT" altLang="it-IT" sz="2000" b="1" i="1" smtClean="0">
                <a:solidFill>
                  <a:srgbClr val="000000"/>
                </a:solidFill>
              </a:rPr>
              <a:t>Questi effetti potranno essere sempre peggiori se continuiamo con gli attuali </a:t>
            </a:r>
            <a:r>
              <a:rPr lang="it-IT" altLang="it-IT" sz="2000" b="1" i="1" smtClean="0">
                <a:solidFill>
                  <a:srgbClr val="FF3300"/>
                </a:solidFill>
              </a:rPr>
              <a:t>modelli di produzione e di consumo</a:t>
            </a:r>
            <a:r>
              <a:rPr lang="it-IT" altLang="it-IT" sz="2000" b="1" i="1" smtClean="0">
                <a:solidFill>
                  <a:srgbClr val="000000"/>
                </a:solidFill>
              </a:rPr>
              <a:t>. </a:t>
            </a:r>
          </a:p>
          <a:p>
            <a:pPr eaLnBrk="0" fontAlgn="base" hangingPunct="0">
              <a:spcBef>
                <a:spcPct val="0"/>
              </a:spcBef>
              <a:spcAft>
                <a:spcPct val="0"/>
              </a:spcAft>
            </a:pPr>
            <a:r>
              <a:rPr lang="en-US" altLang="it-IT" sz="2000" i="1" smtClean="0">
                <a:solidFill>
                  <a:srgbClr val="000000"/>
                </a:solidFill>
              </a:rPr>
              <a:t>(Papa Francesco, 2015)</a:t>
            </a:r>
            <a:endParaRPr lang="it-IT" altLang="it-IT" sz="2000" i="1" smtClean="0">
              <a:solidFill>
                <a:srgbClr val="000000"/>
              </a:solidFill>
            </a:endParaRPr>
          </a:p>
        </p:txBody>
      </p:sp>
      <p:pic>
        <p:nvPicPr>
          <p:cNvPr id="2058247" name="Picture 4" descr="papa-enciclica">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r="52919"/>
          <a:stretch>
            <a:fillRect/>
          </a:stretch>
        </p:blipFill>
        <p:spPr bwMode="auto">
          <a:xfrm>
            <a:off x="179388" y="5157788"/>
            <a:ext cx="1328737" cy="1584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8249" name="Picture 9" descr="james-hansen-nasa-mu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r="16063" b="20923"/>
          <a:stretch>
            <a:fillRect/>
          </a:stretch>
        </p:blipFill>
        <p:spPr bwMode="auto">
          <a:xfrm>
            <a:off x="179388" y="188913"/>
            <a:ext cx="1692275" cy="1223962"/>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6732241" y="5900045"/>
            <a:ext cx="2233960" cy="646331"/>
          </a:xfrm>
          <a:prstGeom prst="rect">
            <a:avLst/>
          </a:prstGeom>
          <a:solidFill>
            <a:schemeClr val="bg1"/>
          </a:solidFill>
        </p:spPr>
        <p:txBody>
          <a:bodyPr wrap="square" rtlCol="0">
            <a:spAutoFit/>
          </a:bodyPr>
          <a:lstStyle/>
          <a:p>
            <a:r>
              <a:rPr lang="it-IT" sz="1200" b="1" dirty="0" smtClean="0">
                <a:solidFill>
                  <a:srgbClr val="000000"/>
                </a:solidFill>
                <a:latin typeface="Times New Roman" panose="02020603050405020304" pitchFamily="18" charset="0"/>
                <a:cs typeface="Times New Roman" panose="02020603050405020304" pitchFamily="18" charset="0"/>
              </a:rPr>
              <a:t>Diapositive di Roberto </a:t>
            </a:r>
            <a:r>
              <a:rPr lang="it-IT" sz="1200" b="1" dirty="0" err="1" smtClean="0">
                <a:solidFill>
                  <a:srgbClr val="000000"/>
                </a:solidFill>
                <a:latin typeface="Times New Roman" panose="02020603050405020304" pitchFamily="18" charset="0"/>
                <a:cs typeface="Times New Roman" panose="02020603050405020304" pitchFamily="18" charset="0"/>
              </a:rPr>
              <a:t>Barbiero</a:t>
            </a:r>
            <a:r>
              <a:rPr lang="it-IT" sz="1200" b="1" dirty="0" smtClean="0">
                <a:solidFill>
                  <a:srgbClr val="000000"/>
                </a:solidFill>
                <a:latin typeface="Times New Roman" panose="02020603050405020304" pitchFamily="18" charset="0"/>
                <a:cs typeface="Times New Roman" panose="02020603050405020304" pitchFamily="18" charset="0"/>
              </a:rPr>
              <a:t>, Protezione Civile Provincia  Autonoma di Trento</a:t>
            </a:r>
            <a:endParaRPr lang="it-IT" sz="12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9111131"/>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058242"/>
                                        </p:tgtEl>
                                        <p:attrNameLst>
                                          <p:attrName>style.visibility</p:attrName>
                                        </p:attrNameLst>
                                      </p:cBhvr>
                                      <p:to>
                                        <p:strVal val="visible"/>
                                      </p:to>
                                    </p:set>
                                    <p:animEffect transition="in" filter="fade">
                                      <p:cBhvr>
                                        <p:cTn id="7" dur="800" decel="100000"/>
                                        <p:tgtEl>
                                          <p:spTgt spid="2058242"/>
                                        </p:tgtEl>
                                      </p:cBhvr>
                                    </p:animEffect>
                                    <p:anim calcmode="lin" valueType="num">
                                      <p:cBhvr>
                                        <p:cTn id="8" dur="800" decel="100000" fill="hold"/>
                                        <p:tgtEl>
                                          <p:spTgt spid="2058242"/>
                                        </p:tgtEl>
                                        <p:attrNameLst>
                                          <p:attrName>style.rotation</p:attrName>
                                        </p:attrNameLst>
                                      </p:cBhvr>
                                      <p:tavLst>
                                        <p:tav tm="0">
                                          <p:val>
                                            <p:fltVal val="-90"/>
                                          </p:val>
                                        </p:tav>
                                        <p:tav tm="100000">
                                          <p:val>
                                            <p:fltVal val="0"/>
                                          </p:val>
                                        </p:tav>
                                      </p:tavLst>
                                    </p:anim>
                                    <p:anim calcmode="lin" valueType="num">
                                      <p:cBhvr>
                                        <p:cTn id="9" dur="800" decel="100000" fill="hold"/>
                                        <p:tgtEl>
                                          <p:spTgt spid="2058242"/>
                                        </p:tgtEl>
                                        <p:attrNameLst>
                                          <p:attrName>ppt_x</p:attrName>
                                        </p:attrNameLst>
                                      </p:cBhvr>
                                      <p:tavLst>
                                        <p:tav tm="0">
                                          <p:val>
                                            <p:strVal val="#ppt_x+0.4"/>
                                          </p:val>
                                        </p:tav>
                                        <p:tav tm="100000">
                                          <p:val>
                                            <p:strVal val="#ppt_x-0.05"/>
                                          </p:val>
                                        </p:tav>
                                      </p:tavLst>
                                    </p:anim>
                                    <p:anim calcmode="lin" valueType="num">
                                      <p:cBhvr>
                                        <p:cTn id="10" dur="800" decel="100000" fill="hold"/>
                                        <p:tgtEl>
                                          <p:spTgt spid="205824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5824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58242"/>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2058245"/>
                                        </p:tgtEl>
                                        <p:attrNameLst>
                                          <p:attrName>style.visibility</p:attrName>
                                        </p:attrNameLst>
                                      </p:cBhvr>
                                      <p:to>
                                        <p:strVal val="visible"/>
                                      </p:to>
                                    </p:set>
                                    <p:animEffect transition="in" filter="fade">
                                      <p:cBhvr>
                                        <p:cTn id="15" dur="800" decel="100000"/>
                                        <p:tgtEl>
                                          <p:spTgt spid="2058245"/>
                                        </p:tgtEl>
                                      </p:cBhvr>
                                    </p:animEffect>
                                    <p:anim calcmode="lin" valueType="num">
                                      <p:cBhvr>
                                        <p:cTn id="16" dur="800" decel="100000" fill="hold"/>
                                        <p:tgtEl>
                                          <p:spTgt spid="2058245"/>
                                        </p:tgtEl>
                                        <p:attrNameLst>
                                          <p:attrName>style.rotation</p:attrName>
                                        </p:attrNameLst>
                                      </p:cBhvr>
                                      <p:tavLst>
                                        <p:tav tm="0">
                                          <p:val>
                                            <p:fltVal val="-90"/>
                                          </p:val>
                                        </p:tav>
                                        <p:tav tm="100000">
                                          <p:val>
                                            <p:fltVal val="0"/>
                                          </p:val>
                                        </p:tav>
                                      </p:tavLst>
                                    </p:anim>
                                    <p:anim calcmode="lin" valueType="num">
                                      <p:cBhvr>
                                        <p:cTn id="17" dur="800" decel="100000" fill="hold"/>
                                        <p:tgtEl>
                                          <p:spTgt spid="2058245"/>
                                        </p:tgtEl>
                                        <p:attrNameLst>
                                          <p:attrName>ppt_x</p:attrName>
                                        </p:attrNameLst>
                                      </p:cBhvr>
                                      <p:tavLst>
                                        <p:tav tm="0">
                                          <p:val>
                                            <p:strVal val="#ppt_x+0.4"/>
                                          </p:val>
                                        </p:tav>
                                        <p:tav tm="100000">
                                          <p:val>
                                            <p:strVal val="#ppt_x-0.05"/>
                                          </p:val>
                                        </p:tav>
                                      </p:tavLst>
                                    </p:anim>
                                    <p:anim calcmode="lin" valueType="num">
                                      <p:cBhvr>
                                        <p:cTn id="18" dur="800" decel="100000" fill="hold"/>
                                        <p:tgtEl>
                                          <p:spTgt spid="205824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05824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058245"/>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2058246"/>
                                        </p:tgtEl>
                                        <p:attrNameLst>
                                          <p:attrName>style.visibility</p:attrName>
                                        </p:attrNameLst>
                                      </p:cBhvr>
                                      <p:to>
                                        <p:strVal val="visible"/>
                                      </p:to>
                                    </p:set>
                                    <p:animEffect transition="in" filter="fade">
                                      <p:cBhvr>
                                        <p:cTn id="23" dur="800" decel="100000"/>
                                        <p:tgtEl>
                                          <p:spTgt spid="2058246"/>
                                        </p:tgtEl>
                                      </p:cBhvr>
                                    </p:animEffect>
                                    <p:anim calcmode="lin" valueType="num">
                                      <p:cBhvr>
                                        <p:cTn id="24" dur="800" decel="100000" fill="hold"/>
                                        <p:tgtEl>
                                          <p:spTgt spid="2058246"/>
                                        </p:tgtEl>
                                        <p:attrNameLst>
                                          <p:attrName>style.rotation</p:attrName>
                                        </p:attrNameLst>
                                      </p:cBhvr>
                                      <p:tavLst>
                                        <p:tav tm="0">
                                          <p:val>
                                            <p:fltVal val="-90"/>
                                          </p:val>
                                        </p:tav>
                                        <p:tav tm="100000">
                                          <p:val>
                                            <p:fltVal val="0"/>
                                          </p:val>
                                        </p:tav>
                                      </p:tavLst>
                                    </p:anim>
                                    <p:anim calcmode="lin" valueType="num">
                                      <p:cBhvr>
                                        <p:cTn id="25" dur="800" decel="100000" fill="hold"/>
                                        <p:tgtEl>
                                          <p:spTgt spid="2058246"/>
                                        </p:tgtEl>
                                        <p:attrNameLst>
                                          <p:attrName>ppt_x</p:attrName>
                                        </p:attrNameLst>
                                      </p:cBhvr>
                                      <p:tavLst>
                                        <p:tav tm="0">
                                          <p:val>
                                            <p:strVal val="#ppt_x+0.4"/>
                                          </p:val>
                                        </p:tav>
                                        <p:tav tm="100000">
                                          <p:val>
                                            <p:strVal val="#ppt_x-0.05"/>
                                          </p:val>
                                        </p:tav>
                                      </p:tavLst>
                                    </p:anim>
                                    <p:anim calcmode="lin" valueType="num">
                                      <p:cBhvr>
                                        <p:cTn id="26" dur="800" decel="100000" fill="hold"/>
                                        <p:tgtEl>
                                          <p:spTgt spid="205824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05824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058246"/>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2058247"/>
                                        </p:tgtEl>
                                        <p:attrNameLst>
                                          <p:attrName>style.visibility</p:attrName>
                                        </p:attrNameLst>
                                      </p:cBhvr>
                                      <p:to>
                                        <p:strVal val="visible"/>
                                      </p:to>
                                    </p:set>
                                    <p:animEffect transition="in" filter="fade">
                                      <p:cBhvr>
                                        <p:cTn id="31" dur="800" decel="100000"/>
                                        <p:tgtEl>
                                          <p:spTgt spid="2058247"/>
                                        </p:tgtEl>
                                      </p:cBhvr>
                                    </p:animEffect>
                                    <p:anim calcmode="lin" valueType="num">
                                      <p:cBhvr>
                                        <p:cTn id="32" dur="800" decel="100000" fill="hold"/>
                                        <p:tgtEl>
                                          <p:spTgt spid="2058247"/>
                                        </p:tgtEl>
                                        <p:attrNameLst>
                                          <p:attrName>style.rotation</p:attrName>
                                        </p:attrNameLst>
                                      </p:cBhvr>
                                      <p:tavLst>
                                        <p:tav tm="0">
                                          <p:val>
                                            <p:fltVal val="-90"/>
                                          </p:val>
                                        </p:tav>
                                        <p:tav tm="100000">
                                          <p:val>
                                            <p:fltVal val="0"/>
                                          </p:val>
                                        </p:tav>
                                      </p:tavLst>
                                    </p:anim>
                                    <p:anim calcmode="lin" valueType="num">
                                      <p:cBhvr>
                                        <p:cTn id="33" dur="800" decel="100000" fill="hold"/>
                                        <p:tgtEl>
                                          <p:spTgt spid="2058247"/>
                                        </p:tgtEl>
                                        <p:attrNameLst>
                                          <p:attrName>ppt_x</p:attrName>
                                        </p:attrNameLst>
                                      </p:cBhvr>
                                      <p:tavLst>
                                        <p:tav tm="0">
                                          <p:val>
                                            <p:strVal val="#ppt_x+0.4"/>
                                          </p:val>
                                        </p:tav>
                                        <p:tav tm="100000">
                                          <p:val>
                                            <p:strVal val="#ppt_x-0.05"/>
                                          </p:val>
                                        </p:tav>
                                      </p:tavLst>
                                    </p:anim>
                                    <p:anim calcmode="lin" valueType="num">
                                      <p:cBhvr>
                                        <p:cTn id="34" dur="800" decel="100000" fill="hold"/>
                                        <p:tgtEl>
                                          <p:spTgt spid="2058247"/>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058247"/>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05824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42" grpId="0"/>
      <p:bldP spid="205824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3645024"/>
            <a:ext cx="8626447" cy="2088232"/>
          </a:xfrm>
        </p:spPr>
        <p:txBody>
          <a:bodyPr>
            <a:normAutofit/>
          </a:bodyPr>
          <a:lstStyle/>
          <a:p>
            <a:r>
              <a:rPr lang="it-IT" b="1" dirty="0" smtClean="0">
                <a:solidFill>
                  <a:schemeClr val="bg1"/>
                </a:solidFill>
                <a:latin typeface="Times New Roman" panose="02020603050405020304" pitchFamily="18" charset="0"/>
                <a:cs typeface="Times New Roman" panose="02020603050405020304" pitchFamily="18" charset="0"/>
              </a:rPr>
              <a:t>Perché studiare la preistoria oggi?</a:t>
            </a: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121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0" y="5373216"/>
            <a:ext cx="9207319" cy="2585323"/>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Da molto tempo si è scoperto che le società «preistoriche» non sono dominate da </a:t>
            </a:r>
            <a:r>
              <a:rPr lang="it-IT" b="1" dirty="0">
                <a:solidFill>
                  <a:schemeClr val="bg1"/>
                </a:solidFill>
                <a:latin typeface="Times New Roman" panose="02020603050405020304" pitchFamily="18" charset="0"/>
                <a:cs typeface="Times New Roman" panose="02020603050405020304" pitchFamily="18" charset="0"/>
              </a:rPr>
              <a:t>un’economia di miseria e di scarsità di mezzi di sussistenza. </a:t>
            </a:r>
            <a:r>
              <a:rPr lang="it-IT" b="1" dirty="0" smtClean="0">
                <a:solidFill>
                  <a:schemeClr val="bg1"/>
                </a:solidFill>
                <a:latin typeface="Times New Roman" panose="02020603050405020304" pitchFamily="18" charset="0"/>
                <a:cs typeface="Times New Roman" panose="02020603050405020304" pitchFamily="18" charset="0"/>
              </a:rPr>
              <a:t>Ponendosi stretti limiti demografici e calcolando la capacità portante degli ecosistemi, vivono </a:t>
            </a:r>
            <a:r>
              <a:rPr lang="it-IT" b="1" dirty="0">
                <a:solidFill>
                  <a:schemeClr val="bg1"/>
                </a:solidFill>
                <a:latin typeface="Times New Roman" panose="02020603050405020304" pitchFamily="18" charset="0"/>
                <a:cs typeface="Times New Roman" panose="02020603050405020304" pitchFamily="18" charset="0"/>
              </a:rPr>
              <a:t>nell’abbondanza, e non diventano povere se non quando entrano in contatto continuo e prolungato con i bisogni che l’Occidente ha creato, e che il loro sistema di produzione non è in grado di soddisfare. </a:t>
            </a:r>
            <a:endParaRPr lang="it-IT" b="1" dirty="0" smtClean="0">
              <a:solidFill>
                <a:schemeClr val="bg1"/>
              </a:solidFill>
              <a:latin typeface="Times New Roman" panose="02020603050405020304" pitchFamily="18" charset="0"/>
              <a:cs typeface="Times New Roman" panose="02020603050405020304" pitchFamily="18" charset="0"/>
            </a:endParaRPr>
          </a:p>
          <a:p>
            <a:endParaRPr lang="it-IT" dirty="0"/>
          </a:p>
          <a:p>
            <a:r>
              <a:rPr lang="it-IT" dirty="0" smtClean="0"/>
              <a:t>La </a:t>
            </a:r>
            <a:r>
              <a:rPr lang="it-IT" dirty="0"/>
              <a:t>fame cronica di cui soffre gran parte dell’umanità è una creazione della nostra epoca, ed è la conseguenza di un’evoluzione tecnologica senza precedenti, che però, in compenso, ha creato un’umanità di miserabili.</a:t>
            </a:r>
          </a:p>
        </p:txBody>
      </p:sp>
    </p:spTree>
    <p:extLst>
      <p:ext uri="{BB962C8B-B14F-4D97-AF65-F5344CB8AC3E}">
        <p14:creationId xmlns:p14="http://schemas.microsoft.com/office/powerpoint/2010/main" val="40109273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62379" y="4941168"/>
            <a:ext cx="7272807" cy="1754326"/>
          </a:xfrm>
          <a:prstGeom prst="rect">
            <a:avLst/>
          </a:prstGeom>
          <a:noFill/>
        </p:spPr>
        <p:txBody>
          <a:bodyPr wrap="square" rtlCol="0">
            <a:spAutoFit/>
          </a:bodyPr>
          <a:lstStyle/>
          <a:p>
            <a:r>
              <a:rPr lang="it-IT" b="1" dirty="0">
                <a:solidFill>
                  <a:schemeClr val="bg1"/>
                </a:solidFill>
                <a:latin typeface="Times New Roman" panose="02020603050405020304" pitchFamily="18" charset="0"/>
                <a:cs typeface="Times New Roman" panose="02020603050405020304" pitchFamily="18" charset="0"/>
              </a:rPr>
              <a:t>Le tribù di cacciatori-raccoglitori sono strutture quasi egualitarie: le differenze di classe cominciano ad </a:t>
            </a:r>
            <a:r>
              <a:rPr lang="it-IT" b="1" dirty="0" smtClean="0">
                <a:solidFill>
                  <a:schemeClr val="bg1"/>
                </a:solidFill>
                <a:latin typeface="Times New Roman" panose="02020603050405020304" pitchFamily="18" charset="0"/>
                <a:cs typeface="Times New Roman" panose="02020603050405020304" pitchFamily="18" charset="0"/>
              </a:rPr>
              <a:t>esistere molto tardi nella storia dell’umanità. </a:t>
            </a:r>
            <a:r>
              <a:rPr lang="it-IT" b="1" dirty="0">
                <a:solidFill>
                  <a:schemeClr val="bg1"/>
                </a:solidFill>
                <a:latin typeface="Times New Roman" panose="02020603050405020304" pitchFamily="18" charset="0"/>
                <a:cs typeface="Times New Roman" panose="02020603050405020304" pitchFamily="18" charset="0"/>
              </a:rPr>
              <a:t>La fame cronica di cui soffre gran parte </a:t>
            </a:r>
            <a:r>
              <a:rPr lang="it-IT" b="1" dirty="0" smtClean="0">
                <a:solidFill>
                  <a:schemeClr val="bg1"/>
                </a:solidFill>
                <a:latin typeface="Times New Roman" panose="02020603050405020304" pitchFamily="18" charset="0"/>
                <a:cs typeface="Times New Roman" panose="02020603050405020304" pitchFamily="18" charset="0"/>
              </a:rPr>
              <a:t>del genere umano </a:t>
            </a:r>
            <a:r>
              <a:rPr lang="it-IT" b="1" dirty="0">
                <a:solidFill>
                  <a:schemeClr val="bg1"/>
                </a:solidFill>
                <a:latin typeface="Times New Roman" panose="02020603050405020304" pitchFamily="18" charset="0"/>
                <a:cs typeface="Times New Roman" panose="02020603050405020304" pitchFamily="18" charset="0"/>
              </a:rPr>
              <a:t>è una creazione della nostra epoca, ed è la conseguenza di un’evoluzione tecnologica senza precedenti, che però, in compenso, ha creato </a:t>
            </a:r>
            <a:r>
              <a:rPr lang="it-IT" b="1" dirty="0" smtClean="0">
                <a:solidFill>
                  <a:schemeClr val="bg1"/>
                </a:solidFill>
                <a:latin typeface="Times New Roman" panose="02020603050405020304" pitchFamily="18" charset="0"/>
                <a:cs typeface="Times New Roman" panose="02020603050405020304" pitchFamily="18" charset="0"/>
              </a:rPr>
              <a:t>generazioni di </a:t>
            </a:r>
            <a:r>
              <a:rPr lang="it-IT" b="1" dirty="0">
                <a:solidFill>
                  <a:schemeClr val="bg1"/>
                </a:solidFill>
                <a:latin typeface="Times New Roman" panose="02020603050405020304" pitchFamily="18" charset="0"/>
                <a:cs typeface="Times New Roman" panose="02020603050405020304" pitchFamily="18" charset="0"/>
              </a:rPr>
              <a:t>miserabili.</a:t>
            </a:r>
          </a:p>
        </p:txBody>
      </p:sp>
      <p:sp>
        <p:nvSpPr>
          <p:cNvPr id="5" name="Rettangolo 4"/>
          <p:cNvSpPr/>
          <p:nvPr/>
        </p:nvSpPr>
        <p:spPr>
          <a:xfrm>
            <a:off x="395536" y="260648"/>
            <a:ext cx="4572000" cy="369332"/>
          </a:xfrm>
          <a:prstGeom prst="rect">
            <a:avLst/>
          </a:prstGeom>
        </p:spPr>
        <p:txBody>
          <a:bodyPr>
            <a:spAutoFit/>
          </a:bodyPr>
          <a:lstStyle/>
          <a:p>
            <a:r>
              <a:rPr lang="it-IT" b="1" dirty="0" smtClean="0">
                <a:solidFill>
                  <a:schemeClr val="bg1"/>
                </a:solidFill>
                <a:latin typeface="Times New Roman" panose="02020603050405020304" pitchFamily="18" charset="0"/>
                <a:cs typeface="Times New Roman" panose="02020603050405020304" pitchFamily="18" charset="0"/>
              </a:rPr>
              <a:t>Alpi Apuane</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9510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13071" y="6057781"/>
            <a:ext cx="8329287" cy="800219"/>
          </a:xfrm>
          <a:prstGeom prst="rect">
            <a:avLst/>
          </a:prstGeom>
          <a:noFill/>
        </p:spPr>
        <p:txBody>
          <a:bodyPr wrap="square" rtlCol="0">
            <a:spAutoFit/>
          </a:bodyPr>
          <a:lstStyle/>
          <a:p>
            <a:r>
              <a:rPr lang="it-IT" sz="2300" b="1" dirty="0" smtClean="0">
                <a:solidFill>
                  <a:prstClr val="white"/>
                </a:solidFill>
                <a:latin typeface="Times New Roman" panose="02020603050405020304" pitchFamily="18" charset="0"/>
                <a:cs typeface="Times New Roman" panose="02020603050405020304" pitchFamily="18" charset="0"/>
              </a:rPr>
              <a:t>Sulle Alpi sono rimaste strutture socio economiche,  costruttive e produttive arcaiche, le cui origini risalgono all’età della pietra.  </a:t>
            </a:r>
            <a:endParaRPr lang="it-IT" sz="2300" b="1" dirty="0">
              <a:solidFill>
                <a:prstClr val="white"/>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98160" cy="622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36156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5811167" y="1"/>
            <a:ext cx="3348891" cy="6801862"/>
          </a:xfrm>
          <a:prstGeom prst="rect">
            <a:avLst/>
          </a:prstGeom>
          <a:noFill/>
        </p:spPr>
        <p:txBody>
          <a:bodyPr wrap="square" rtlCol="0">
            <a:spAutoFit/>
          </a:bodyPr>
          <a:lstStyle/>
          <a:p>
            <a:r>
              <a:rPr lang="it-IT" sz="2400" b="1" dirty="0">
                <a:solidFill>
                  <a:prstClr val="white"/>
                </a:solidFill>
                <a:latin typeface="Times New Roman" pitchFamily="18" charset="0"/>
                <a:cs typeface="Times New Roman" pitchFamily="18" charset="0"/>
              </a:rPr>
              <a:t>Le società </a:t>
            </a:r>
            <a:r>
              <a:rPr lang="it-IT" sz="2400" b="1" dirty="0" err="1">
                <a:solidFill>
                  <a:prstClr val="white"/>
                </a:solidFill>
                <a:latin typeface="Times New Roman" pitchFamily="18" charset="0"/>
                <a:cs typeface="Times New Roman" pitchFamily="18" charset="0"/>
              </a:rPr>
              <a:t>matrifocali</a:t>
            </a:r>
            <a:r>
              <a:rPr lang="it-IT" sz="2400" b="1" dirty="0">
                <a:solidFill>
                  <a:prstClr val="white"/>
                </a:solidFill>
                <a:latin typeface="Times New Roman" pitchFamily="18" charset="0"/>
                <a:cs typeface="Times New Roman" pitchFamily="18" charset="0"/>
              </a:rPr>
              <a:t> egualitarie, in cui non esiste quasi la proprietà privata, è assente l’aristocrazia e la schiavitù,  i capi in guerra sono eletti dall’assemblea del popolo in armi e le </a:t>
            </a:r>
            <a:r>
              <a:rPr lang="it-IT" sz="2400" b="1" dirty="0" smtClean="0">
                <a:solidFill>
                  <a:prstClr val="white"/>
                </a:solidFill>
                <a:latin typeface="Times New Roman" pitchFamily="18" charset="0"/>
                <a:cs typeface="Times New Roman" pitchFamily="18" charset="0"/>
              </a:rPr>
              <a:t>donne </a:t>
            </a:r>
            <a:r>
              <a:rPr lang="it-IT" sz="2400" b="1" dirty="0">
                <a:solidFill>
                  <a:prstClr val="white"/>
                </a:solidFill>
                <a:latin typeface="Times New Roman" pitchFamily="18" charset="0"/>
                <a:cs typeface="Times New Roman" pitchFamily="18" charset="0"/>
              </a:rPr>
              <a:t>combattono,  resistono all’attacco delle culture patriarcali lontano dei luoghi di concentrazione e riproduzione del potere: fuori delle città, nelle campagne, sulle montagne, nei boschi.</a:t>
            </a:r>
            <a:r>
              <a:rPr lang="it-IT" sz="2800" b="1" dirty="0" smtClean="0">
                <a:solidFill>
                  <a:prstClr val="white"/>
                </a:solidFill>
                <a:latin typeface="Times New Roman" pitchFamily="18" charset="0"/>
                <a:cs typeface="Times New Roman" pitchFamily="18" charset="0"/>
              </a:rPr>
              <a:t> </a:t>
            </a:r>
            <a:endParaRPr lang="it-IT" sz="28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2"/>
            <a:ext cx="581660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61163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3172285" y="0"/>
            <a:ext cx="5971716" cy="6863417"/>
          </a:xfrm>
          <a:prstGeom prst="rect">
            <a:avLst/>
          </a:prstGeom>
        </p:spPr>
        <p:txBody>
          <a:bodyPr wrap="square">
            <a:spAutoFit/>
          </a:bodyPr>
          <a:lstStyle/>
          <a:p>
            <a:r>
              <a:rPr lang="it-IT" sz="4000" b="1" dirty="0" smtClean="0">
                <a:solidFill>
                  <a:prstClr val="white"/>
                </a:solidFill>
                <a:latin typeface="Times New Roman" panose="02020603050405020304" pitchFamily="18" charset="0"/>
                <a:cs typeface="Times New Roman" panose="02020603050405020304" pitchFamily="18" charset="0"/>
              </a:rPr>
              <a:t>Le Regole che sulle Alpi si sono tramandate per secoli (ma probabilmente per millenni) avevano uno scopo fondamentale: impedire il depauperamento del territorio imponendo dei limiti allo sfruttamento. Praticamente, frenare </a:t>
            </a:r>
          </a:p>
          <a:p>
            <a:r>
              <a:rPr lang="it-IT" sz="4000" b="1" dirty="0" smtClean="0">
                <a:solidFill>
                  <a:prstClr val="white"/>
                </a:solidFill>
                <a:latin typeface="Times New Roman" panose="02020603050405020304" pitchFamily="18" charset="0"/>
                <a:cs typeface="Times New Roman" panose="02020603050405020304" pitchFamily="18" charset="0"/>
              </a:rPr>
              <a:t>lo sviluppo. </a:t>
            </a:r>
            <a:endParaRPr lang="it-IT" sz="4000" b="1" dirty="0">
              <a:solidFill>
                <a:prstClr val="white"/>
              </a:solidFill>
              <a:latin typeface="Times New Roman" panose="02020603050405020304" pitchFamily="18" charset="0"/>
              <a:cs typeface="Times New Roman" panose="02020603050405020304" pitchFamily="18" charset="0"/>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172284"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1187624" y="3140968"/>
            <a:ext cx="1768637" cy="1200329"/>
          </a:xfrm>
          <a:prstGeom prst="rect">
            <a:avLst/>
          </a:prstGeom>
          <a:noFill/>
        </p:spPr>
        <p:txBody>
          <a:bodyPr wrap="square" rtlCol="0">
            <a:spAutoFit/>
          </a:bodyPr>
          <a:lstStyle/>
          <a:p>
            <a:r>
              <a:rPr lang="it-IT" b="1" dirty="0" err="1" smtClean="0">
                <a:solidFill>
                  <a:prstClr val="white"/>
                </a:solidFill>
                <a:latin typeface="Times New Roman" panose="02020603050405020304" pitchFamily="18" charset="0"/>
                <a:cs typeface="Times New Roman" panose="02020603050405020304" pitchFamily="18" charset="0"/>
              </a:rPr>
              <a:t>Sass</a:t>
            </a:r>
            <a:r>
              <a:rPr lang="it-IT" b="1" dirty="0" smtClean="0">
                <a:solidFill>
                  <a:prstClr val="white"/>
                </a:solidFill>
                <a:latin typeface="Times New Roman" panose="02020603050405020304" pitchFamily="18" charset="0"/>
                <a:cs typeface="Times New Roman" panose="02020603050405020304" pitchFamily="18" charset="0"/>
              </a:rPr>
              <a:t> de la </a:t>
            </a:r>
            <a:r>
              <a:rPr lang="it-IT" b="1" dirty="0" err="1" smtClean="0">
                <a:solidFill>
                  <a:prstClr val="white"/>
                </a:solidFill>
                <a:latin typeface="Times New Roman" panose="02020603050405020304" pitchFamily="18" charset="0"/>
                <a:cs typeface="Times New Roman" panose="02020603050405020304" pitchFamily="18" charset="0"/>
              </a:rPr>
              <a:t>rason</a:t>
            </a:r>
            <a:r>
              <a:rPr lang="it-IT" b="1" dirty="0" smtClean="0">
                <a:solidFill>
                  <a:prstClr val="white"/>
                </a:solidFill>
                <a:latin typeface="Times New Roman" panose="02020603050405020304" pitchFamily="18" charset="0"/>
                <a:cs typeface="Times New Roman" panose="02020603050405020304" pitchFamily="18" charset="0"/>
              </a:rPr>
              <a:t>, Egna (</a:t>
            </a:r>
            <a:r>
              <a:rPr lang="it-IT" b="1" dirty="0" err="1" smtClean="0">
                <a:solidFill>
                  <a:prstClr val="white"/>
                </a:solidFill>
                <a:latin typeface="Times New Roman" panose="02020603050405020304" pitchFamily="18" charset="0"/>
                <a:cs typeface="Times New Roman" panose="02020603050405020304" pitchFamily="18" charset="0"/>
              </a:rPr>
              <a:t>Bz</a:t>
            </a:r>
            <a:r>
              <a:rPr lang="it-IT" b="1" dirty="0" smtClean="0">
                <a:solidFill>
                  <a:prstClr val="white"/>
                </a:solidFill>
                <a:latin typeface="Times New Roman" panose="02020603050405020304" pitchFamily="18" charset="0"/>
                <a:cs typeface="Times New Roman" panose="02020603050405020304" pitchFamily="18" charset="0"/>
              </a:rPr>
              <a:t>), piazza della Libertà</a:t>
            </a:r>
            <a:endParaRPr lang="it-IT"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00758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5693735" y="0"/>
            <a:ext cx="3450265" cy="3000821"/>
          </a:xfrm>
          <a:prstGeom prst="rect">
            <a:avLst/>
          </a:prstGeom>
        </p:spPr>
        <p:txBody>
          <a:bodyPr wrap="square">
            <a:spAutoFit/>
          </a:bodyPr>
          <a:lstStyle/>
          <a:p>
            <a:r>
              <a:rPr lang="it-IT" sz="2100" b="1" dirty="0" smtClean="0">
                <a:solidFill>
                  <a:prstClr val="white"/>
                </a:solidFill>
                <a:latin typeface="Times New Roman" panose="02020603050405020304" pitchFamily="18" charset="0"/>
                <a:cs typeface="Times New Roman" panose="02020603050405020304" pitchFamily="18" charset="0"/>
              </a:rPr>
              <a:t>Pietra di Antro. Biacis, Pulfero (Ud). Pietra della Regola, Terlago (Tn).  Pietra del Giudizio, Luserna (Tn): sono solo alcune delle antiche Pietre Sacre attorno a cui si riunivano le comunità per deliberare sull’uso del territorio. </a:t>
            </a:r>
            <a:endParaRPr lang="it-IT" sz="2100" b="1" dirty="0">
              <a:solidFill>
                <a:prstClr val="white"/>
              </a:solidFill>
              <a:latin typeface="Times New Roman" panose="02020603050405020304" pitchFamily="18" charset="0"/>
              <a:cs typeface="Times New Roman" panose="02020603050405020304" pitchFamily="18" charset="0"/>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 y="0"/>
            <a:ext cx="5693612" cy="3769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7882" y="3002028"/>
            <a:ext cx="4075745" cy="3695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0" y="3784621"/>
            <a:ext cx="4419724" cy="3080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91064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27217" y="5994203"/>
            <a:ext cx="9144000" cy="877163"/>
          </a:xfrm>
          <a:prstGeom prst="rect">
            <a:avLst/>
          </a:prstGeom>
          <a:noFill/>
        </p:spPr>
        <p:txBody>
          <a:bodyPr wrap="square" rtlCol="0">
            <a:spAutoFit/>
          </a:bodyPr>
          <a:lstStyle/>
          <a:p>
            <a:r>
              <a:rPr lang="it-IT" sz="1700" b="1" dirty="0" smtClean="0">
                <a:solidFill>
                  <a:prstClr val="white"/>
                </a:solidFill>
                <a:latin typeface="Times New Roman" pitchFamily="18" charset="0"/>
                <a:cs typeface="Times New Roman" pitchFamily="18" charset="0"/>
              </a:rPr>
              <a:t>Un’altra tecnologia è possibile: gran parte della tecnologia che alza il livello di vita </a:t>
            </a:r>
          </a:p>
          <a:p>
            <a:r>
              <a:rPr lang="it-IT" sz="1700" b="1" dirty="0" smtClean="0">
                <a:solidFill>
                  <a:prstClr val="white"/>
                </a:solidFill>
                <a:latin typeface="Times New Roman" pitchFamily="18" charset="0"/>
                <a:cs typeface="Times New Roman" pitchFamily="18" charset="0"/>
              </a:rPr>
              <a:t>in Europa viene creata nel Medio Evo….. Attraverso processi di elaborazione collettiva basati sul bisogno e sulla conoscenza del territorio in comunità contadine tendenzialmente egualitarie</a:t>
            </a:r>
            <a:endParaRPr lang="it-IT" sz="17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258"/>
          <a:stretch/>
        </p:blipFill>
        <p:spPr bwMode="auto">
          <a:xfrm>
            <a:off x="2610" y="0"/>
            <a:ext cx="9193213" cy="598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323528" y="188640"/>
            <a:ext cx="4572000" cy="646331"/>
          </a:xfrm>
          <a:prstGeom prst="rect">
            <a:avLst/>
          </a:prstGeom>
        </p:spPr>
        <p:txBody>
          <a:bodyPr>
            <a:spAutoFit/>
          </a:bodyPr>
          <a:lstStyle/>
          <a:p>
            <a:r>
              <a:rPr lang="it-IT" b="1" dirty="0">
                <a:solidFill>
                  <a:schemeClr val="bg1"/>
                </a:solidFill>
                <a:latin typeface="Times New Roman" panose="02020603050405020304" pitchFamily="18" charset="0"/>
                <a:cs typeface="Times New Roman" panose="02020603050405020304" pitchFamily="18" charset="0"/>
              </a:rPr>
              <a:t>Mulino ad acqua. Dal secolo VI.</a:t>
            </a:r>
          </a:p>
          <a:p>
            <a:r>
              <a:rPr lang="it-IT" b="1" dirty="0">
                <a:solidFill>
                  <a:schemeClr val="bg1"/>
                </a:solidFill>
                <a:latin typeface="Times New Roman" panose="02020603050405020304" pitchFamily="18" charset="0"/>
                <a:cs typeface="Times New Roman" panose="02020603050405020304" pitchFamily="18" charset="0"/>
              </a:rPr>
              <a:t>Molinetto della Croda, Refrontolo (Tv) </a:t>
            </a:r>
          </a:p>
        </p:txBody>
      </p:sp>
    </p:spTree>
    <p:extLst>
      <p:ext uri="{BB962C8B-B14F-4D97-AF65-F5344CB8AC3E}">
        <p14:creationId xmlns:p14="http://schemas.microsoft.com/office/powerpoint/2010/main" val="10063841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267826"/>
        </a:solidFill>
        <a:effectLst/>
      </p:bgPr>
    </p:bg>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rgbClr val="C0504D">
                    <a:lumMod val="75000"/>
                  </a:srgbClr>
                </a:solidFill>
                <a:latin typeface="Times New Roman" pitchFamily="18" charset="0"/>
                <a:cs typeface="Times New Roman" pitchFamily="18" charset="0"/>
              </a:rPr>
              <a:t>Michela Zucca</a:t>
            </a:r>
          </a:p>
          <a:p>
            <a:r>
              <a:rPr lang="it-IT" sz="800" b="1" dirty="0" smtClean="0">
                <a:solidFill>
                  <a:srgbClr val="C0504D">
                    <a:lumMod val="75000"/>
                  </a:srgbClr>
                </a:solidFill>
                <a:latin typeface="Times New Roman" pitchFamily="18" charset="0"/>
                <a:cs typeface="Times New Roman" pitchFamily="18" charset="0"/>
              </a:rPr>
              <a:t>Servizi Culturali</a:t>
            </a:r>
            <a:endParaRPr lang="it-IT" sz="800" b="1" dirty="0">
              <a:solidFill>
                <a:srgbClr val="C0504D">
                  <a:lumMod val="75000"/>
                </a:srgbClr>
              </a:solidFill>
              <a:latin typeface="Times New Roman" pitchFamily="18" charset="0"/>
              <a:cs typeface="Times New Roman" pitchFamily="18" charset="0"/>
            </a:endParaRPr>
          </a:p>
        </p:txBody>
      </p:sp>
      <p:sp>
        <p:nvSpPr>
          <p:cNvPr id="2" name="Rettangolo 1"/>
          <p:cNvSpPr/>
          <p:nvPr/>
        </p:nvSpPr>
        <p:spPr>
          <a:xfrm>
            <a:off x="2866174" y="9158"/>
            <a:ext cx="6300299" cy="369332"/>
          </a:xfrm>
          <a:prstGeom prst="rect">
            <a:avLst/>
          </a:prstGeom>
        </p:spPr>
        <p:txBody>
          <a:bodyPr wrap="square">
            <a:spAutoFit/>
          </a:bodyPr>
          <a:lstStyle/>
          <a:p>
            <a:r>
              <a:rPr lang="it-IT" b="1" dirty="0" smtClean="0">
                <a:solidFill>
                  <a:srgbClr val="AC2048"/>
                </a:solidFill>
                <a:latin typeface="Times New Roman" pitchFamily="18" charset="0"/>
                <a:cs typeface="Times New Roman" pitchFamily="18" charset="0"/>
              </a:rPr>
              <a:t>Segheria ad acqua. Santa Gertrude, Val d’Ultimo (</a:t>
            </a:r>
            <a:r>
              <a:rPr lang="it-IT" b="1" dirty="0" err="1" smtClean="0">
                <a:solidFill>
                  <a:srgbClr val="AC2048"/>
                </a:solidFill>
                <a:latin typeface="Times New Roman" pitchFamily="18" charset="0"/>
                <a:cs typeface="Times New Roman" pitchFamily="18" charset="0"/>
              </a:rPr>
              <a:t>Bz</a:t>
            </a:r>
            <a:r>
              <a:rPr lang="it-IT" b="1" dirty="0" smtClean="0">
                <a:solidFill>
                  <a:srgbClr val="AC2048"/>
                </a:solidFill>
                <a:latin typeface="Times New Roman" pitchFamily="18" charset="0"/>
                <a:cs typeface="Times New Roman" pitchFamily="18" charset="0"/>
              </a:rPr>
              <a:t>). </a:t>
            </a:r>
            <a:endParaRPr lang="it-IT" b="1" dirty="0">
              <a:solidFill>
                <a:srgbClr val="AC2048"/>
              </a:solidFill>
              <a:latin typeface="Times New Roman" pitchFamily="18" charset="0"/>
              <a:cs typeface="Times New Roman" pitchFamily="18" charset="0"/>
            </a:endParaRP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58"/>
            <a:ext cx="9166473" cy="473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7406" y="4487364"/>
            <a:ext cx="3647132" cy="2370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27494" y="9158"/>
            <a:ext cx="3711272" cy="646331"/>
          </a:xfrm>
          <a:prstGeom prst="rect">
            <a:avLst/>
          </a:prstGeom>
          <a:noFill/>
        </p:spPr>
        <p:txBody>
          <a:bodyPr wrap="none" rtlCol="0">
            <a:spAutoFit/>
          </a:bodyPr>
          <a:lstStyle/>
          <a:p>
            <a:r>
              <a:rPr lang="it-IT" b="1" dirty="0" smtClean="0">
                <a:solidFill>
                  <a:schemeClr val="bg1"/>
                </a:solidFill>
                <a:latin typeface="Times New Roman" pitchFamily="18" charset="0"/>
                <a:cs typeface="Times New Roman" pitchFamily="18" charset="0"/>
              </a:rPr>
              <a:t>Segheria ad acqua. Santa Gertrude.</a:t>
            </a:r>
          </a:p>
          <a:p>
            <a:r>
              <a:rPr lang="it-IT" b="1" dirty="0" smtClean="0">
                <a:solidFill>
                  <a:schemeClr val="bg1"/>
                </a:solidFill>
                <a:latin typeface="Times New Roman" pitchFamily="18" charset="0"/>
                <a:cs typeface="Times New Roman" pitchFamily="18" charset="0"/>
              </a:rPr>
              <a:t> Val d’Ultimo (</a:t>
            </a:r>
            <a:r>
              <a:rPr lang="it-IT" b="1" dirty="0" err="1" smtClean="0">
                <a:solidFill>
                  <a:schemeClr val="bg1"/>
                </a:solidFill>
                <a:latin typeface="Times New Roman" pitchFamily="18" charset="0"/>
                <a:cs typeface="Times New Roman" pitchFamily="18" charset="0"/>
              </a:rPr>
              <a:t>Bz</a:t>
            </a:r>
            <a:r>
              <a:rPr lang="it-IT" b="1" dirty="0" smtClean="0">
                <a:solidFill>
                  <a:schemeClr val="bg1"/>
                </a:solidFill>
                <a:latin typeface="Times New Roman" pitchFamily="18" charset="0"/>
                <a:cs typeface="Times New Roman" pitchFamily="18" charset="0"/>
              </a:rPr>
              <a:t>)</a:t>
            </a:r>
            <a:endParaRPr lang="it-IT" b="1" dirty="0">
              <a:solidFill>
                <a:schemeClr val="bg1"/>
              </a:solidFill>
              <a:latin typeface="Times New Roman" pitchFamily="18" charset="0"/>
              <a:cs typeface="Times New Roman" pitchFamily="18" charset="0"/>
            </a:endParaRPr>
          </a:p>
        </p:txBody>
      </p:sp>
      <p:sp>
        <p:nvSpPr>
          <p:cNvPr id="7" name="CasellaDiTesto 6"/>
          <p:cNvSpPr txBox="1"/>
          <p:nvPr/>
        </p:nvSpPr>
        <p:spPr>
          <a:xfrm>
            <a:off x="1" y="4756502"/>
            <a:ext cx="5508104" cy="2031325"/>
          </a:xfrm>
          <a:prstGeom prst="rect">
            <a:avLst/>
          </a:prstGeom>
          <a:noFill/>
        </p:spPr>
        <p:txBody>
          <a:bodyPr wrap="square" rtlCol="0">
            <a:spAutoFit/>
          </a:bodyPr>
          <a:lstStyle/>
          <a:p>
            <a:r>
              <a:rPr lang="it-IT" b="1" dirty="0" smtClean="0">
                <a:solidFill>
                  <a:schemeClr val="bg1"/>
                </a:solidFill>
                <a:latin typeface="Times New Roman" pitchFamily="18" charset="0"/>
                <a:cs typeface="Times New Roman" pitchFamily="18" charset="0"/>
              </a:rPr>
              <a:t>L’elaborazione collettiva di un ciclo di produzione prevede la diversificazione a seconda del territorio e l’invenzione di tutta una serie di attrezzi di grande precisione e specificità. Questo implicava la formazione di competenze complesse che venivano tramandate. Di fatto anche se non rende moltissimo, azzera gli sprechi e l’impatto ambientale. </a:t>
            </a:r>
            <a:endParaRPr lang="it-IT" b="1" dirty="0">
              <a:solidFill>
                <a:schemeClr val="bg1"/>
              </a:solidFill>
              <a:latin typeface="Times New Roman" pitchFamily="18" charset="0"/>
              <a:cs typeface="Times New Roman" pitchFamily="18" charset="0"/>
            </a:endParaRPr>
          </a:p>
        </p:txBody>
      </p:sp>
      <p:sp>
        <p:nvSpPr>
          <p:cNvPr id="8" name="CasellaDiTesto 7"/>
          <p:cNvSpPr txBox="1"/>
          <p:nvPr/>
        </p:nvSpPr>
        <p:spPr>
          <a:xfrm>
            <a:off x="5485631" y="4426477"/>
            <a:ext cx="3658369" cy="923330"/>
          </a:xfrm>
          <a:prstGeom prst="rect">
            <a:avLst/>
          </a:prstGeom>
          <a:noFill/>
        </p:spPr>
        <p:txBody>
          <a:bodyPr wrap="square" rtlCol="0">
            <a:spAutoFit/>
          </a:bodyPr>
          <a:lstStyle/>
          <a:p>
            <a:r>
              <a:rPr lang="it-IT" b="1" dirty="0" smtClean="0">
                <a:solidFill>
                  <a:schemeClr val="bg1"/>
                </a:solidFill>
                <a:latin typeface="Times New Roman" pitchFamily="18" charset="0"/>
                <a:cs typeface="Times New Roman" pitchFamily="18" charset="0"/>
              </a:rPr>
              <a:t>Strumento usato per arpionare i tronchi durante la fluitazione in Cadore (</a:t>
            </a:r>
            <a:r>
              <a:rPr lang="it-IT" b="1" dirty="0" err="1" smtClean="0">
                <a:solidFill>
                  <a:schemeClr val="bg1"/>
                </a:solidFill>
                <a:latin typeface="Times New Roman" pitchFamily="18" charset="0"/>
                <a:cs typeface="Times New Roman" pitchFamily="18" charset="0"/>
              </a:rPr>
              <a:t>Bl</a:t>
            </a:r>
            <a:r>
              <a:rPr lang="it-IT" b="1" dirty="0" smtClean="0">
                <a:solidFill>
                  <a:schemeClr val="bg1"/>
                </a:solidFill>
                <a:latin typeface="Times New Roman" pitchFamily="18" charset="0"/>
                <a:cs typeface="Times New Roman" pitchFamily="18" charset="0"/>
              </a:rPr>
              <a:t>) </a:t>
            </a:r>
            <a:endParaRPr lang="it-IT"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0896202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1754" y="6488668"/>
            <a:ext cx="9144000" cy="369332"/>
          </a:xfrm>
          <a:prstGeom prst="rect">
            <a:avLst/>
          </a:prstGeom>
          <a:noFill/>
        </p:spPr>
        <p:txBody>
          <a:bodyPr wrap="square" rtlCol="0">
            <a:spAutoFit/>
          </a:bodyPr>
          <a:lstStyle/>
          <a:p>
            <a:r>
              <a:rPr lang="it-IT" b="1" dirty="0" smtClean="0">
                <a:solidFill>
                  <a:prstClr val="white"/>
                </a:solidFill>
                <a:latin typeface="Times New Roman" pitchFamily="18" charset="0"/>
                <a:cs typeface="Times New Roman" pitchFamily="18" charset="0"/>
              </a:rPr>
              <a:t>. </a:t>
            </a:r>
            <a:endParaRPr lang="it-IT" sz="20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78"/>
          <a:stretch/>
        </p:blipFill>
        <p:spPr bwMode="auto">
          <a:xfrm>
            <a:off x="-35831" y="0"/>
            <a:ext cx="917807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77356" y="196831"/>
            <a:ext cx="5832648" cy="1754326"/>
          </a:xfrm>
          <a:prstGeom prst="rect">
            <a:avLst/>
          </a:prstGeom>
          <a:noFill/>
        </p:spPr>
        <p:txBody>
          <a:bodyPr wrap="square" rtlCol="0">
            <a:spAutoFit/>
          </a:bodyPr>
          <a:lstStyle/>
          <a:p>
            <a:r>
              <a:rPr lang="it-IT" b="1" dirty="0" smtClean="0">
                <a:solidFill>
                  <a:srgbClr val="267826"/>
                </a:solidFill>
                <a:latin typeface="Times New Roman" panose="02020603050405020304" pitchFamily="18" charset="0"/>
                <a:cs typeface="Times New Roman" panose="02020603050405020304" pitchFamily="18" charset="0"/>
              </a:rPr>
              <a:t>La produzione «tradizionale» di energia consente di reimpiegare la stessa fonte più e più volte, per usi diversi (fra cui nel caso dell’acqua anche quello umano</a:t>
            </a:r>
            <a:r>
              <a:rPr lang="it-IT" b="1" dirty="0">
                <a:solidFill>
                  <a:srgbClr val="267826"/>
                </a:solidFill>
                <a:latin typeface="Times New Roman" panose="02020603050405020304" pitchFamily="18" charset="0"/>
                <a:cs typeface="Times New Roman" panose="02020603050405020304" pitchFamily="18" charset="0"/>
              </a:rPr>
              <a:t>), di essere gestita dal basso, spesso </a:t>
            </a:r>
            <a:r>
              <a:rPr lang="it-IT" b="1" dirty="0" smtClean="0">
                <a:solidFill>
                  <a:srgbClr val="267826"/>
                </a:solidFill>
                <a:latin typeface="Times New Roman" panose="02020603050405020304" pitchFamily="18" charset="0"/>
                <a:cs typeface="Times New Roman" panose="02020603050405020304" pitchFamily="18" charset="0"/>
              </a:rPr>
              <a:t>di non bruciare niente (a parte il riscaldamento delle abitazioni), quindi evitando CO2, scorie e rifiuti. </a:t>
            </a:r>
            <a:endParaRPr lang="it-IT" b="1" dirty="0">
              <a:solidFill>
                <a:srgbClr val="267826"/>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4582118" y="5288340"/>
            <a:ext cx="4561882" cy="1569660"/>
          </a:xfrm>
          <a:prstGeom prst="rect">
            <a:avLst/>
          </a:prstGeom>
          <a:noFill/>
        </p:spPr>
        <p:txBody>
          <a:bodyPr wrap="square" rtlCol="0">
            <a:spAutoFit/>
          </a:bodyPr>
          <a:lstStyle/>
          <a:p>
            <a:r>
              <a:rPr lang="it-IT" sz="1600" b="1" dirty="0" smtClean="0">
                <a:solidFill>
                  <a:srgbClr val="091D09"/>
                </a:solidFill>
                <a:latin typeface="Times New Roman" panose="02020603050405020304" pitchFamily="18" charset="0"/>
                <a:cs typeface="Times New Roman" panose="02020603050405020304" pitchFamily="18" charset="0"/>
              </a:rPr>
              <a:t>Calavino (Tn), 1400 abitanti, aveva più di 20 ruote da mulino fino agli anni ‘50, più due trombe idrauliche che alimentavano il fuoco per il maglio. Oltre alle farine si producevano tessili, porcellane, ferro. Mariano </a:t>
            </a:r>
            <a:r>
              <a:rPr lang="it-IT" sz="1600" b="1" dirty="0">
                <a:solidFill>
                  <a:srgbClr val="091D09"/>
                </a:solidFill>
                <a:latin typeface="Times New Roman" panose="02020603050405020304" pitchFamily="18" charset="0"/>
                <a:cs typeface="Times New Roman" panose="02020603050405020304" pitchFamily="18" charset="0"/>
              </a:rPr>
              <a:t>Bosetti, Il bacino idrografico del </a:t>
            </a:r>
            <a:r>
              <a:rPr lang="it-IT" sz="1600" b="1" dirty="0" err="1">
                <a:solidFill>
                  <a:srgbClr val="091D09"/>
                </a:solidFill>
                <a:latin typeface="Times New Roman" panose="02020603050405020304" pitchFamily="18" charset="0"/>
                <a:cs typeface="Times New Roman" panose="02020603050405020304" pitchFamily="18" charset="0"/>
              </a:rPr>
              <a:t>Sarca</a:t>
            </a:r>
            <a:r>
              <a:rPr lang="it-IT" sz="1600" b="1" dirty="0">
                <a:solidFill>
                  <a:srgbClr val="091D09"/>
                </a:solidFill>
                <a:latin typeface="Times New Roman" panose="02020603050405020304" pitchFamily="18" charset="0"/>
                <a:cs typeface="Times New Roman" panose="02020603050405020304" pitchFamily="18" charset="0"/>
              </a:rPr>
              <a:t> nella Bassa Valle dei Laghi</a:t>
            </a:r>
          </a:p>
        </p:txBody>
      </p:sp>
    </p:spTree>
    <p:extLst>
      <p:ext uri="{BB962C8B-B14F-4D97-AF65-F5344CB8AC3E}">
        <p14:creationId xmlns:p14="http://schemas.microsoft.com/office/powerpoint/2010/main" val="42359659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2" name="CasellaDiTesto 1"/>
          <p:cNvSpPr txBox="1"/>
          <p:nvPr/>
        </p:nvSpPr>
        <p:spPr>
          <a:xfrm>
            <a:off x="6803414" y="3139320"/>
            <a:ext cx="1768637" cy="1200329"/>
          </a:xfrm>
          <a:prstGeom prst="rect">
            <a:avLst/>
          </a:prstGeom>
          <a:noFill/>
        </p:spPr>
        <p:txBody>
          <a:bodyPr wrap="square" rtlCol="0">
            <a:spAutoFit/>
          </a:bodyPr>
          <a:lstStyle/>
          <a:p>
            <a:r>
              <a:rPr lang="it-IT" b="1" dirty="0" err="1" smtClean="0">
                <a:solidFill>
                  <a:prstClr val="white"/>
                </a:solidFill>
                <a:latin typeface="Times New Roman" panose="02020603050405020304" pitchFamily="18" charset="0"/>
                <a:cs typeface="Times New Roman" panose="02020603050405020304" pitchFamily="18" charset="0"/>
              </a:rPr>
              <a:t>Sass</a:t>
            </a:r>
            <a:r>
              <a:rPr lang="it-IT" b="1" dirty="0" smtClean="0">
                <a:solidFill>
                  <a:prstClr val="white"/>
                </a:solidFill>
                <a:latin typeface="Times New Roman" panose="02020603050405020304" pitchFamily="18" charset="0"/>
                <a:cs typeface="Times New Roman" panose="02020603050405020304" pitchFamily="18" charset="0"/>
              </a:rPr>
              <a:t> de la </a:t>
            </a:r>
            <a:r>
              <a:rPr lang="it-IT" b="1" dirty="0" err="1" smtClean="0">
                <a:solidFill>
                  <a:prstClr val="white"/>
                </a:solidFill>
                <a:latin typeface="Times New Roman" panose="02020603050405020304" pitchFamily="18" charset="0"/>
                <a:cs typeface="Times New Roman" panose="02020603050405020304" pitchFamily="18" charset="0"/>
              </a:rPr>
              <a:t>rason</a:t>
            </a:r>
            <a:r>
              <a:rPr lang="it-IT" b="1" dirty="0" smtClean="0">
                <a:solidFill>
                  <a:prstClr val="white"/>
                </a:solidFill>
                <a:latin typeface="Times New Roman" panose="02020603050405020304" pitchFamily="18" charset="0"/>
                <a:cs typeface="Times New Roman" panose="02020603050405020304" pitchFamily="18" charset="0"/>
              </a:rPr>
              <a:t>, Egna (</a:t>
            </a:r>
            <a:r>
              <a:rPr lang="it-IT" b="1" dirty="0" err="1" smtClean="0">
                <a:solidFill>
                  <a:prstClr val="white"/>
                </a:solidFill>
                <a:latin typeface="Times New Roman" panose="02020603050405020304" pitchFamily="18" charset="0"/>
                <a:cs typeface="Times New Roman" panose="02020603050405020304" pitchFamily="18" charset="0"/>
              </a:rPr>
              <a:t>Bz</a:t>
            </a:r>
            <a:r>
              <a:rPr lang="it-IT" b="1" dirty="0" smtClean="0">
                <a:solidFill>
                  <a:prstClr val="white"/>
                </a:solidFill>
                <a:latin typeface="Times New Roman" panose="02020603050405020304" pitchFamily="18" charset="0"/>
                <a:cs typeface="Times New Roman" panose="02020603050405020304" pitchFamily="18" charset="0"/>
              </a:rPr>
              <a:t>), piazza della Libertà</a:t>
            </a:r>
            <a:endParaRPr lang="it-IT" b="1" dirty="0">
              <a:solidFill>
                <a:prstClr val="white"/>
              </a:solidFill>
              <a:latin typeface="Times New Roman" panose="02020603050405020304" pitchFamily="18" charset="0"/>
              <a:cs typeface="Times New Roman" panose="02020603050405020304" pitchFamily="18" charset="0"/>
            </a:endParaRPr>
          </a:p>
        </p:txBody>
      </p:sp>
      <p:pic>
        <p:nvPicPr>
          <p:cNvPr id="337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26" y="0"/>
            <a:ext cx="9224459" cy="6918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6803415" y="169277"/>
            <a:ext cx="2256664" cy="646331"/>
          </a:xfrm>
          <a:prstGeom prst="rect">
            <a:avLst/>
          </a:prstGeom>
        </p:spPr>
        <p:txBody>
          <a:bodyPr wrap="square">
            <a:spAutoFit/>
          </a:bodyPr>
          <a:lstStyle/>
          <a:p>
            <a:r>
              <a:rPr lang="it-IT" b="1" dirty="0" smtClean="0">
                <a:solidFill>
                  <a:prstClr val="white"/>
                </a:solidFill>
                <a:latin typeface="Times New Roman" panose="02020603050405020304" pitchFamily="18" charset="0"/>
                <a:cs typeface="Times New Roman" panose="02020603050405020304" pitchFamily="18" charset="0"/>
              </a:rPr>
              <a:t>Banco de la </a:t>
            </a:r>
            <a:r>
              <a:rPr lang="it-IT" b="1" dirty="0" err="1" smtClean="0">
                <a:solidFill>
                  <a:prstClr val="white"/>
                </a:solidFill>
                <a:latin typeface="Times New Roman" panose="02020603050405020304" pitchFamily="18" charset="0"/>
                <a:cs typeface="Times New Roman" panose="02020603050405020304" pitchFamily="18" charset="0"/>
              </a:rPr>
              <a:t>Reson</a:t>
            </a:r>
            <a:r>
              <a:rPr lang="it-IT" b="1" dirty="0" smtClean="0">
                <a:solidFill>
                  <a:prstClr val="white"/>
                </a:solidFill>
                <a:latin typeface="Times New Roman" panose="02020603050405020304" pitchFamily="18" charset="0"/>
                <a:cs typeface="Times New Roman" panose="02020603050405020304" pitchFamily="18" charset="0"/>
              </a:rPr>
              <a:t>, Cavalese (Tn)</a:t>
            </a:r>
            <a:endParaRPr lang="it-IT"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179512" y="4558968"/>
            <a:ext cx="8964488" cy="2246769"/>
          </a:xfrm>
          <a:prstGeom prst="rect">
            <a:avLst/>
          </a:prstGeom>
          <a:noFill/>
        </p:spPr>
        <p:txBody>
          <a:bodyPr wrap="square" rtlCol="0">
            <a:spAutoFit/>
          </a:bodyPr>
          <a:lstStyle/>
          <a:p>
            <a:r>
              <a:rPr lang="it-IT" sz="2800" b="1" dirty="0" smtClean="0">
                <a:solidFill>
                  <a:prstClr val="white"/>
                </a:solidFill>
                <a:latin typeface="Times New Roman" panose="02020603050405020304" pitchFamily="18" charset="0"/>
                <a:cs typeface="Times New Roman" panose="02020603050405020304" pitchFamily="18" charset="0"/>
              </a:rPr>
              <a:t>A causa della crisi climatica che il mondo deve affrontare siamo obbligati a fare «un passo indietro» nello sviluppo e nel consumo delle risorse. Per questo è necessario studiare quelle società che sono state capaci di darsi dei limiti e all’occorrenza di «regredire».  </a:t>
            </a:r>
            <a:endParaRPr lang="it-IT" sz="2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36689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
        <p:nvSpPr>
          <p:cNvPr id="2" name="CasellaDiTesto 1"/>
          <p:cNvSpPr txBox="1"/>
          <p:nvPr/>
        </p:nvSpPr>
        <p:spPr>
          <a:xfrm>
            <a:off x="0" y="5042118"/>
            <a:ext cx="9144000" cy="1815882"/>
          </a:xfrm>
          <a:prstGeom prst="rect">
            <a:avLst/>
          </a:prstGeom>
          <a:noFill/>
        </p:spPr>
        <p:txBody>
          <a:bodyPr wrap="square" rtlCol="0">
            <a:spAutoFit/>
          </a:bodyPr>
          <a:lstStyle/>
          <a:p>
            <a:r>
              <a:rPr lang="it-IT" sz="2800" b="1" dirty="0" smtClean="0">
                <a:solidFill>
                  <a:schemeClr val="bg1"/>
                </a:solidFill>
                <a:latin typeface="Times New Roman" panose="02020603050405020304" pitchFamily="18" charset="0"/>
                <a:cs typeface="Times New Roman" panose="02020603050405020304" pitchFamily="18" charset="0"/>
              </a:rPr>
              <a:t>Molte comunità umane si sono trovate a dover fronteggiare crisi ecologiche e sociali, e hanno fatto scelte diverse. Alcune sono riuscite a sopravvivere, altre si </a:t>
            </a:r>
          </a:p>
          <a:p>
            <a:r>
              <a:rPr lang="it-IT" sz="2800" b="1" dirty="0" smtClean="0">
                <a:solidFill>
                  <a:schemeClr val="bg1"/>
                </a:solidFill>
                <a:latin typeface="Times New Roman" panose="02020603050405020304" pitchFamily="18" charset="0"/>
                <a:cs typeface="Times New Roman" panose="02020603050405020304" pitchFamily="18" charset="0"/>
              </a:rPr>
              <a:t>sono estinte. </a:t>
            </a:r>
            <a:endParaRPr lang="it-IT" sz="2800" b="1" dirty="0">
              <a:solidFill>
                <a:schemeClr val="bg1"/>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66" y="724"/>
            <a:ext cx="9144001" cy="513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12109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1754" y="4566380"/>
            <a:ext cx="9144000" cy="2308324"/>
          </a:xfrm>
          <a:prstGeom prst="rect">
            <a:avLst/>
          </a:prstGeom>
          <a:noFill/>
        </p:spPr>
        <p:txBody>
          <a:bodyPr wrap="square" rtlCol="0">
            <a:spAutoFit/>
          </a:bodyPr>
          <a:lstStyle/>
          <a:p>
            <a:r>
              <a:rPr lang="it-IT" b="1" dirty="0">
                <a:solidFill>
                  <a:prstClr val="white"/>
                </a:solidFill>
                <a:latin typeface="Times New Roman" pitchFamily="18" charset="0"/>
                <a:cs typeface="Times New Roman" pitchFamily="18" charset="0"/>
              </a:rPr>
              <a:t>Fra poco, a causa del riscaldamento climatico e dell'impossibile scalata sociale a meno che non si appartenga al </a:t>
            </a:r>
            <a:r>
              <a:rPr lang="it-IT" b="1" dirty="0" smtClean="0">
                <a:solidFill>
                  <a:prstClr val="white"/>
                </a:solidFill>
                <a:latin typeface="Times New Roman" pitchFamily="18" charset="0"/>
                <a:cs typeface="Times New Roman" pitchFamily="18" charset="0"/>
              </a:rPr>
              <a:t>10% di popolazione privilegiata, </a:t>
            </a:r>
            <a:r>
              <a:rPr lang="it-IT" b="1" dirty="0">
                <a:solidFill>
                  <a:prstClr val="white"/>
                </a:solidFill>
                <a:latin typeface="Times New Roman" pitchFamily="18" charset="0"/>
                <a:cs typeface="Times New Roman" pitchFamily="18" charset="0"/>
              </a:rPr>
              <a:t>molti di noi dovranno porsi il problema di come cibarsi e di come scaldarsi d'inverno. Dato che in Italia gran parte del territorio agricolo è stato abbandonato, soprattutto in montagna, si sono aperti spazi di libertà che consentiranno la pianificazione di una società diversa possibile, basata sulla condivisione. Un sistema sociale "tradizionale", che consente a tutti di </a:t>
            </a:r>
            <a:r>
              <a:rPr lang="it-IT" b="1" dirty="0" smtClean="0">
                <a:solidFill>
                  <a:prstClr val="white"/>
                </a:solidFill>
                <a:latin typeface="Times New Roman" pitchFamily="18" charset="0"/>
                <a:cs typeface="Times New Roman" pitchFamily="18" charset="0"/>
              </a:rPr>
              <a:t>vivere, e che, </a:t>
            </a:r>
          </a:p>
          <a:p>
            <a:r>
              <a:rPr lang="it-IT" b="1" dirty="0" smtClean="0">
                <a:solidFill>
                  <a:prstClr val="white"/>
                </a:solidFill>
                <a:latin typeface="Times New Roman" pitchFamily="18" charset="0"/>
                <a:cs typeface="Times New Roman" pitchFamily="18" charset="0"/>
              </a:rPr>
              <a:t>a fronte di costi sociali tutto sommato limitati, permette la massima protezione agli </a:t>
            </a:r>
          </a:p>
          <a:p>
            <a:r>
              <a:rPr lang="it-IT" b="1" dirty="0" smtClean="0">
                <a:solidFill>
                  <a:prstClr val="white"/>
                </a:solidFill>
                <a:latin typeface="Times New Roman" pitchFamily="18" charset="0"/>
                <a:cs typeface="Times New Roman" pitchFamily="18" charset="0"/>
              </a:rPr>
              <a:t>elementi deboli. </a:t>
            </a:r>
            <a:endParaRPr lang="it-IT" sz="20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 y="-6497"/>
            <a:ext cx="9145754" cy="4572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11696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2987824" y="3364081"/>
            <a:ext cx="5832648" cy="3139321"/>
          </a:xfrm>
          <a:prstGeom prst="rect">
            <a:avLst/>
          </a:prstGeom>
          <a:noFill/>
        </p:spPr>
        <p:txBody>
          <a:bodyPr wrap="square" rtlCol="0">
            <a:spAutoFit/>
          </a:bodyPr>
          <a:lstStyle/>
          <a:p>
            <a:r>
              <a:rPr lang="it-IT" b="1" dirty="0">
                <a:solidFill>
                  <a:schemeClr val="bg1"/>
                </a:solidFill>
                <a:latin typeface="Times New Roman" panose="02020603050405020304" pitchFamily="18" charset="0"/>
                <a:cs typeface="Times New Roman" panose="02020603050405020304" pitchFamily="18" charset="0"/>
              </a:rPr>
              <a:t>Nelle comunità preindustriali, anche in quelle agricole di piccole dimensioni, esisteva un modello economico che tendeva all’autarchia: si cercava di produrre tutto quanto serviva all’autosussistenza, per ridurre la necessità di servirsi degli scambi di mercato. Le relazioni di produzione erano definite in base alla parentela. La forza lavoro si limitava a ciò che la famiglia poteva gestire, eliminando gli sprechi. Questo sistema economico è crollato quando è entrato in contatto col mercato, sia per quanto riguarda le civiltà “di interesse etnografico”, </a:t>
            </a:r>
            <a:r>
              <a:rPr lang="it-IT" b="1" dirty="0" smtClean="0">
                <a:solidFill>
                  <a:schemeClr val="bg1"/>
                </a:solidFill>
                <a:latin typeface="Times New Roman" panose="02020603050405020304" pitchFamily="18" charset="0"/>
                <a:cs typeface="Times New Roman" panose="02020603050405020304" pitchFamily="18" charset="0"/>
              </a:rPr>
              <a:t> sia </a:t>
            </a:r>
            <a:r>
              <a:rPr lang="it-IT" b="1" dirty="0">
                <a:solidFill>
                  <a:schemeClr val="bg1"/>
                </a:solidFill>
                <a:latin typeface="Times New Roman" panose="02020603050405020304" pitchFamily="18" charset="0"/>
                <a:cs typeface="Times New Roman" panose="02020603050405020304" pitchFamily="18" charset="0"/>
              </a:rPr>
              <a:t>per le culture contadine europee.</a:t>
            </a:r>
          </a:p>
        </p:txBody>
      </p:sp>
      <p:sp>
        <p:nvSpPr>
          <p:cNvPr id="6" name="CasellaDiTesto 5"/>
          <p:cNvSpPr txBox="1"/>
          <p:nvPr/>
        </p:nvSpPr>
        <p:spPr>
          <a:xfrm>
            <a:off x="294651" y="453474"/>
            <a:ext cx="2890663" cy="369332"/>
          </a:xfrm>
          <a:prstGeom prst="rect">
            <a:avLst/>
          </a:prstGeom>
          <a:noFill/>
        </p:spPr>
        <p:txBody>
          <a:bodyPr wrap="none" rtlCol="0">
            <a:spAutoFit/>
          </a:bodyPr>
          <a:lstStyle/>
          <a:p>
            <a:r>
              <a:rPr lang="it-IT" b="1" dirty="0" smtClean="0">
                <a:latin typeface="Times New Roman" panose="02020603050405020304" pitchFamily="18" charset="0"/>
                <a:cs typeface="Times New Roman" panose="02020603050405020304" pitchFamily="18" charset="0"/>
              </a:rPr>
              <a:t>Monte Forato, Alpi Apuane</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09599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043608" y="4797152"/>
            <a:ext cx="7488832" cy="1754326"/>
          </a:xfrm>
          <a:prstGeom prst="rect">
            <a:avLst/>
          </a:prstGeom>
          <a:noFill/>
        </p:spPr>
        <p:txBody>
          <a:bodyPr wrap="square" rtlCol="0">
            <a:spAutoFit/>
          </a:bodyPr>
          <a:lstStyle/>
          <a:p>
            <a:r>
              <a:rPr lang="it-IT" b="1" dirty="0">
                <a:solidFill>
                  <a:schemeClr val="bg1"/>
                </a:solidFill>
                <a:latin typeface="Times New Roman" panose="02020603050405020304" pitchFamily="18" charset="0"/>
                <a:cs typeface="Times New Roman" panose="02020603050405020304" pitchFamily="18" charset="0"/>
              </a:rPr>
              <a:t>Ma non si può </a:t>
            </a:r>
            <a:r>
              <a:rPr lang="it-IT" b="1" dirty="0" smtClean="0">
                <a:solidFill>
                  <a:schemeClr val="bg1"/>
                </a:solidFill>
                <a:latin typeface="Times New Roman" panose="02020603050405020304" pitchFamily="18" charset="0"/>
                <a:cs typeface="Times New Roman" panose="02020603050405020304" pitchFamily="18" charset="0"/>
              </a:rPr>
              <a:t>considerare arretrato il sistema economico tradizionale, </a:t>
            </a:r>
            <a:r>
              <a:rPr lang="it-IT" b="1" dirty="0">
                <a:solidFill>
                  <a:schemeClr val="bg1"/>
                </a:solidFill>
                <a:latin typeface="Times New Roman" panose="02020603050405020304" pitchFamily="18" charset="0"/>
                <a:cs typeface="Times New Roman" panose="02020603050405020304" pitchFamily="18" charset="0"/>
              </a:rPr>
              <a:t>perché riusciva a realizzare ciò che gli economisti oggi provano (invano) a teorizzare: il ciclo chiuso, produzione-consumo-riuso/riciclaggio dei rifiuti-cura dell’ambiente. Quando questa organizzazione, che è durata per migliaia di secoli, è saltata su vasta scala, il pianeta si è avviato verso il disastro ecologico.</a:t>
            </a:r>
          </a:p>
        </p:txBody>
      </p:sp>
      <p:sp>
        <p:nvSpPr>
          <p:cNvPr id="5" name="CasellaDiTesto 4"/>
          <p:cNvSpPr txBox="1"/>
          <p:nvPr/>
        </p:nvSpPr>
        <p:spPr>
          <a:xfrm>
            <a:off x="7380312" y="908720"/>
            <a:ext cx="1422249" cy="369332"/>
          </a:xfrm>
          <a:prstGeom prst="rect">
            <a:avLst/>
          </a:prstGeom>
          <a:noFill/>
        </p:spPr>
        <p:txBody>
          <a:bodyPr wrap="non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Alpi Apuane</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88442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331640" y="4869160"/>
            <a:ext cx="7272808" cy="1200329"/>
          </a:xfrm>
          <a:prstGeom prst="rect">
            <a:avLst/>
          </a:prstGeom>
          <a:noFill/>
        </p:spPr>
        <p:txBody>
          <a:bodyPr wrap="square" rtlCol="0">
            <a:spAutoFit/>
          </a:bodyPr>
          <a:lstStyle/>
          <a:p>
            <a:r>
              <a:rPr lang="it-IT" b="1" dirty="0">
                <a:solidFill>
                  <a:schemeClr val="bg1"/>
                </a:solidFill>
                <a:latin typeface="Times New Roman" panose="02020603050405020304" pitchFamily="18" charset="0"/>
                <a:cs typeface="Times New Roman" panose="02020603050405020304" pitchFamily="18" charset="0"/>
              </a:rPr>
              <a:t>Per questo motivo non si può pensare all’economia tradizionale come </a:t>
            </a:r>
            <a:r>
              <a:rPr lang="it-IT" b="1" dirty="0" smtClean="0">
                <a:solidFill>
                  <a:schemeClr val="bg1"/>
                </a:solidFill>
                <a:latin typeface="Times New Roman" panose="02020603050405020304" pitchFamily="18" charset="0"/>
                <a:cs typeface="Times New Roman" panose="02020603050405020304" pitchFamily="18" charset="0"/>
              </a:rPr>
              <a:t>a un sistema </a:t>
            </a:r>
            <a:r>
              <a:rPr lang="it-IT" b="1" dirty="0">
                <a:solidFill>
                  <a:schemeClr val="bg1"/>
                </a:solidFill>
                <a:latin typeface="Times New Roman" panose="02020603050405020304" pitchFamily="18" charset="0"/>
                <a:cs typeface="Times New Roman" panose="02020603050405020304" pitchFamily="18" charset="0"/>
              </a:rPr>
              <a:t>“semplice”: viceversa, si tratta di una metodologia complessa di sfruttamento della natura che minimizza il danno, e che può fornire delle idee utili in tempi di crisi ambientale. </a:t>
            </a:r>
          </a:p>
        </p:txBody>
      </p:sp>
      <p:sp>
        <p:nvSpPr>
          <p:cNvPr id="5" name="CasellaDiTesto 4"/>
          <p:cNvSpPr txBox="1"/>
          <p:nvPr/>
        </p:nvSpPr>
        <p:spPr>
          <a:xfrm>
            <a:off x="7452320" y="1916832"/>
            <a:ext cx="1422249" cy="369332"/>
          </a:xfrm>
          <a:prstGeom prst="rect">
            <a:avLst/>
          </a:prstGeom>
          <a:noFill/>
        </p:spPr>
        <p:txBody>
          <a:bodyPr wrap="non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Alpi Apuane</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74459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
            <a:ext cx="9144000" cy="6854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2555776" y="116632"/>
            <a:ext cx="6480720" cy="2308324"/>
          </a:xfrm>
          <a:prstGeom prst="rect">
            <a:avLst/>
          </a:prstGeom>
          <a:solidFill>
            <a:srgbClr val="267826"/>
          </a:solid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Malgrado il «progresso», l’orticoltura a zappa rimane la metodologia più produttiva in assoluto. Gli ultimi dati disponibili riguardano la Russia: il 30% della superficie, lavorata a mano con attrezzi «primordiali» produce il 70% delle derrate alimentari disponibili per la popolazione. Con danno ecologico e sprechi ridotti al minimo. Anche in Italia i dati CIA dimostrano che il 50% delle persone ha accesso a un orto. Non esistono dati certi per l’accesso alle risorse forestali. </a:t>
            </a:r>
            <a:endParaRPr lang="it-IT" b="1" dirty="0">
              <a:solidFill>
                <a:schemeClr val="bg1"/>
              </a:solidFill>
              <a:latin typeface="Times New Roman" panose="02020603050405020304" pitchFamily="18" charset="0"/>
              <a:cs typeface="Times New Roman" panose="02020603050405020304" pitchFamily="18" charset="0"/>
            </a:endParaRPr>
          </a:p>
        </p:txBody>
      </p:sp>
      <p:sp>
        <p:nvSpPr>
          <p:cNvPr id="5" name="Rettangolo 4"/>
          <p:cNvSpPr/>
          <p:nvPr/>
        </p:nvSpPr>
        <p:spPr>
          <a:xfrm>
            <a:off x="3059832" y="5864807"/>
            <a:ext cx="4104456" cy="830997"/>
          </a:xfrm>
          <a:prstGeom prst="rect">
            <a:avLst/>
          </a:prstGeom>
        </p:spPr>
        <p:txBody>
          <a:bodyPr wrap="square">
            <a:spAutoFit/>
          </a:bodyPr>
          <a:lstStyle/>
          <a:p>
            <a:r>
              <a:rPr lang="it-IT" sz="1600" b="1" dirty="0">
                <a:solidFill>
                  <a:schemeClr val="bg1"/>
                </a:solidFill>
                <a:latin typeface="Times New Roman" panose="02020603050405020304" pitchFamily="18" charset="0"/>
                <a:cs typeface="Times New Roman" panose="02020603050405020304" pitchFamily="18" charset="0"/>
              </a:rPr>
              <a:t>Premio Miglior Orto alpino, edizione 2016, Secondo Premio Rachele </a:t>
            </a:r>
            <a:r>
              <a:rPr lang="it-IT" sz="1600" b="1" dirty="0" err="1">
                <a:solidFill>
                  <a:schemeClr val="bg1"/>
                </a:solidFill>
                <a:latin typeface="Times New Roman" panose="02020603050405020304" pitchFamily="18" charset="0"/>
                <a:cs typeface="Times New Roman" panose="02020603050405020304" pitchFamily="18" charset="0"/>
              </a:rPr>
              <a:t>Guadiosi</a:t>
            </a:r>
            <a:r>
              <a:rPr lang="it-IT" sz="1600" b="1" dirty="0">
                <a:solidFill>
                  <a:schemeClr val="bg1"/>
                </a:solidFill>
                <a:latin typeface="Times New Roman" panose="02020603050405020304" pitchFamily="18" charset="0"/>
                <a:cs typeface="Times New Roman" panose="02020603050405020304" pitchFamily="18" charset="0"/>
              </a:rPr>
              <a:t>, </a:t>
            </a:r>
            <a:endParaRPr lang="it-IT" sz="1600" b="1" dirty="0" smtClean="0">
              <a:solidFill>
                <a:schemeClr val="bg1"/>
              </a:solidFill>
              <a:latin typeface="Times New Roman" panose="02020603050405020304" pitchFamily="18" charset="0"/>
              <a:cs typeface="Times New Roman" panose="02020603050405020304" pitchFamily="18" charset="0"/>
            </a:endParaRPr>
          </a:p>
          <a:p>
            <a:r>
              <a:rPr lang="it-IT" sz="1600" b="1" dirty="0" smtClean="0">
                <a:solidFill>
                  <a:schemeClr val="bg1"/>
                </a:solidFill>
                <a:latin typeface="Times New Roman" panose="02020603050405020304" pitchFamily="18" charset="0"/>
                <a:cs typeface="Times New Roman" panose="02020603050405020304" pitchFamily="18" charset="0"/>
              </a:rPr>
              <a:t>Valle </a:t>
            </a:r>
            <a:r>
              <a:rPr lang="it-IT" sz="1600" b="1" dirty="0">
                <a:solidFill>
                  <a:schemeClr val="bg1"/>
                </a:solidFill>
                <a:latin typeface="Times New Roman" panose="02020603050405020304" pitchFamily="18" charset="0"/>
                <a:cs typeface="Times New Roman" panose="02020603050405020304" pitchFamily="18" charset="0"/>
              </a:rPr>
              <a:t>di </a:t>
            </a:r>
            <a:r>
              <a:rPr lang="it-IT" sz="1600" b="1" dirty="0" smtClean="0">
                <a:solidFill>
                  <a:schemeClr val="bg1"/>
                </a:solidFill>
                <a:latin typeface="Times New Roman" panose="02020603050405020304" pitchFamily="18" charset="0"/>
                <a:cs typeface="Times New Roman" panose="02020603050405020304" pitchFamily="18" charset="0"/>
              </a:rPr>
              <a:t>Saviore (</a:t>
            </a:r>
            <a:r>
              <a:rPr lang="it-IT" sz="1600" b="1" dirty="0" err="1" smtClean="0">
                <a:solidFill>
                  <a:schemeClr val="bg1"/>
                </a:solidFill>
                <a:latin typeface="Times New Roman" panose="02020603050405020304" pitchFamily="18" charset="0"/>
                <a:cs typeface="Times New Roman" panose="02020603050405020304" pitchFamily="18" charset="0"/>
              </a:rPr>
              <a:t>Bs</a:t>
            </a:r>
            <a:r>
              <a:rPr lang="it-IT" sz="1600" b="1" dirty="0" smtClean="0">
                <a:solidFill>
                  <a:schemeClr val="bg1"/>
                </a:solidFill>
                <a:latin typeface="Times New Roman" panose="02020603050405020304" pitchFamily="18" charset="0"/>
                <a:cs typeface="Times New Roman" panose="02020603050405020304" pitchFamily="18" charset="0"/>
              </a:rPr>
              <a:t>). Foto </a:t>
            </a:r>
            <a:r>
              <a:rPr lang="it-IT" sz="1600" b="1" dirty="0" err="1" smtClean="0">
                <a:solidFill>
                  <a:schemeClr val="bg1"/>
                </a:solidFill>
                <a:latin typeface="Times New Roman" panose="02020603050405020304" pitchFamily="18" charset="0"/>
                <a:cs typeface="Times New Roman" panose="02020603050405020304" pitchFamily="18" charset="0"/>
              </a:rPr>
              <a:t>Vesna</a:t>
            </a:r>
            <a:r>
              <a:rPr lang="it-IT" sz="1600" b="1" dirty="0" smtClean="0">
                <a:solidFill>
                  <a:schemeClr val="bg1"/>
                </a:solidFill>
                <a:latin typeface="Times New Roman" panose="02020603050405020304" pitchFamily="18" charset="0"/>
                <a:cs typeface="Times New Roman" panose="02020603050405020304" pitchFamily="18" charset="0"/>
              </a:rPr>
              <a:t> </a:t>
            </a:r>
            <a:r>
              <a:rPr lang="it-IT" sz="1600" b="1" dirty="0" err="1" smtClean="0">
                <a:solidFill>
                  <a:schemeClr val="bg1"/>
                </a:solidFill>
                <a:latin typeface="Times New Roman" panose="02020603050405020304" pitchFamily="18" charset="0"/>
                <a:cs typeface="Times New Roman" panose="02020603050405020304" pitchFamily="18" charset="0"/>
              </a:rPr>
              <a:t>Roccon</a:t>
            </a:r>
            <a:endParaRPr lang="it-IT" sz="1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18266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6142444" y="0"/>
            <a:ext cx="3001556" cy="6740307"/>
          </a:xfrm>
          <a:prstGeom prst="rect">
            <a:avLst/>
          </a:prstGeom>
        </p:spPr>
        <p:txBody>
          <a:bodyPr wrap="square">
            <a:spAutoFit/>
          </a:bodyPr>
          <a:lstStyle/>
          <a:p>
            <a:r>
              <a:rPr lang="it-IT" sz="2700" b="1" dirty="0" smtClean="0">
                <a:solidFill>
                  <a:prstClr val="white"/>
                </a:solidFill>
                <a:latin typeface="Times New Roman" panose="02020603050405020304" pitchFamily="18" charset="0"/>
                <a:cs typeface="Times New Roman" panose="02020603050405020304" pitchFamily="18" charset="0"/>
              </a:rPr>
              <a:t>Stiamo  cercando di capire quali meccanismi sociali hanno messo in campo culture che, in diverse parti del mondo, hanno deciso di «tornare indietro». Fino ad ora è stato interpretato come segno di imbarbarimento. Ora però si impongono </a:t>
            </a:r>
          </a:p>
          <a:p>
            <a:r>
              <a:rPr lang="it-IT" sz="2700" b="1" dirty="0" smtClean="0">
                <a:solidFill>
                  <a:prstClr val="white"/>
                </a:solidFill>
                <a:latin typeface="Times New Roman" panose="02020603050405020304" pitchFamily="18" charset="0"/>
                <a:cs typeface="Times New Roman" panose="02020603050405020304" pitchFamily="18" charset="0"/>
              </a:rPr>
              <a:t>criteri diversi.  </a:t>
            </a:r>
            <a:endParaRPr lang="it-IT" sz="2700" b="1" dirty="0">
              <a:solidFill>
                <a:prstClr val="white"/>
              </a:solidFill>
              <a:latin typeface="Times New Roman" panose="02020603050405020304" pitchFamily="18" charset="0"/>
              <a:cs typeface="Times New Roman" panose="02020603050405020304" pitchFamily="18" charset="0"/>
            </a:endParaRPr>
          </a:p>
        </p:txBody>
      </p:sp>
      <p:pic>
        <p:nvPicPr>
          <p:cNvPr id="368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619" r="16747"/>
          <a:stretch/>
        </p:blipFill>
        <p:spPr bwMode="auto">
          <a:xfrm>
            <a:off x="25028" y="0"/>
            <a:ext cx="6117416" cy="6836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107504" y="1267019"/>
            <a:ext cx="1249060" cy="646331"/>
          </a:xfrm>
          <a:prstGeom prst="rect">
            <a:avLst/>
          </a:prstGeom>
          <a:noFill/>
        </p:spPr>
        <p:txBody>
          <a:bodyPr wrap="non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Aborigeni </a:t>
            </a:r>
          </a:p>
          <a:p>
            <a:r>
              <a:rPr lang="it-IT" b="1" dirty="0" smtClean="0">
                <a:solidFill>
                  <a:schemeClr val="bg1"/>
                </a:solidFill>
                <a:latin typeface="Times New Roman" panose="02020603050405020304" pitchFamily="18" charset="0"/>
                <a:cs typeface="Times New Roman" panose="02020603050405020304" pitchFamily="18" charset="0"/>
              </a:rPr>
              <a:t>australiani</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53570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179512" y="4744046"/>
            <a:ext cx="8964488" cy="1815882"/>
          </a:xfrm>
          <a:prstGeom prst="rect">
            <a:avLst/>
          </a:prstGeom>
          <a:noFill/>
        </p:spPr>
        <p:txBody>
          <a:bodyPr wrap="square" rtlCol="0">
            <a:spAutoFit/>
          </a:bodyPr>
          <a:lstStyle/>
          <a:p>
            <a:r>
              <a:rPr lang="it-IT" sz="2800" b="1" dirty="0" smtClean="0">
                <a:solidFill>
                  <a:prstClr val="white"/>
                </a:solidFill>
                <a:latin typeface="Times New Roman" panose="02020603050405020304" pitchFamily="18" charset="0"/>
                <a:cs typeface="Times New Roman" panose="02020603050405020304" pitchFamily="18" charset="0"/>
              </a:rPr>
              <a:t>Di fronte alla crisi ambientale, al pericolo di estinzione, altri popoli (quelli appunto «rimasti» o «regrediti» all’Età della Pietra) sono riusciti a reagire, ad imporsi dei limiti, a sopravvivere. Abbiamo molto da imparare da loro.   </a:t>
            </a:r>
            <a:endParaRPr lang="it-IT" sz="2800" b="1" dirty="0">
              <a:solidFill>
                <a:prstClr val="white"/>
              </a:solidFill>
              <a:latin typeface="Times New Roman" panose="02020603050405020304" pitchFamily="18" charset="0"/>
              <a:cs typeface="Times New Roman" panose="02020603050405020304" pitchFamily="18" charset="0"/>
            </a:endParaRPr>
          </a:p>
        </p:txBody>
      </p:sp>
      <p:pic>
        <p:nvPicPr>
          <p:cNvPr id="378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430" r="10583"/>
          <a:stretch/>
        </p:blipFill>
        <p:spPr bwMode="auto">
          <a:xfrm>
            <a:off x="0" y="0"/>
            <a:ext cx="9144000" cy="4682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6084168" y="3429000"/>
            <a:ext cx="2396810" cy="369332"/>
          </a:xfrm>
          <a:prstGeom prst="rect">
            <a:avLst/>
          </a:prstGeom>
          <a:noFill/>
        </p:spPr>
        <p:txBody>
          <a:bodyPr wrap="non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Africani San. Namibia</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72829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04" y="0"/>
            <a:ext cx="9185004" cy="682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1656160" y="836712"/>
            <a:ext cx="5976664" cy="4524315"/>
          </a:xfrm>
          <a:prstGeom prst="rect">
            <a:avLst/>
          </a:prstGeom>
          <a:noFill/>
        </p:spPr>
        <p:txBody>
          <a:bodyPr wrap="square" rtlCol="0">
            <a:spAutoFit/>
          </a:bodyPr>
          <a:lstStyle/>
          <a:p>
            <a:pPr algn="ctr"/>
            <a:r>
              <a:rPr lang="it-IT" sz="7200" b="1" dirty="0" smtClean="0">
                <a:solidFill>
                  <a:schemeClr val="bg1"/>
                </a:solidFill>
                <a:latin typeface="Times New Roman" panose="02020603050405020304" pitchFamily="18" charset="0"/>
                <a:cs typeface="Times New Roman" panose="02020603050405020304" pitchFamily="18" charset="0"/>
              </a:rPr>
              <a:t>Saremo capaci di fare altrettanto  anche noi?</a:t>
            </a:r>
            <a:endParaRPr lang="it-IT" sz="7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096304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684522" y="2321004"/>
            <a:ext cx="8037166" cy="2215991"/>
          </a:xfrm>
          <a:prstGeom prst="rect">
            <a:avLst/>
          </a:prstGeom>
          <a:noFill/>
        </p:spPr>
        <p:txBody>
          <a:bodyPr wrap="square" rtlCol="0">
            <a:spAutoFit/>
          </a:bodyPr>
          <a:lstStyle/>
          <a:p>
            <a:pPr algn="ctr"/>
            <a:r>
              <a:rPr lang="it-IT" sz="13800" b="1" dirty="0" smtClean="0">
                <a:solidFill>
                  <a:prstClr val="white"/>
                </a:solidFill>
                <a:latin typeface="Times New Roman" pitchFamily="18" charset="0"/>
                <a:cs typeface="Times New Roman" pitchFamily="18" charset="0"/>
              </a:rPr>
              <a:t>GRAZIE</a:t>
            </a:r>
            <a:r>
              <a:rPr lang="it-IT" sz="4400" b="1" dirty="0" smtClean="0">
                <a:solidFill>
                  <a:prstClr val="white"/>
                </a:solidFill>
                <a:latin typeface="Times New Roman" pitchFamily="18" charset="0"/>
                <a:cs typeface="Times New Roman" pitchFamily="18" charset="0"/>
              </a:rPr>
              <a:t> </a:t>
            </a:r>
            <a:endParaRPr lang="it-IT" sz="44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Tree>
    <p:extLst>
      <p:ext uri="{BB962C8B-B14F-4D97-AF65-F5344CB8AC3E}">
        <p14:creationId xmlns:p14="http://schemas.microsoft.com/office/powerpoint/2010/main" val="2539857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
        <p:nvSpPr>
          <p:cNvPr id="2" name="CasellaDiTesto 1"/>
          <p:cNvSpPr txBox="1"/>
          <p:nvPr/>
        </p:nvSpPr>
        <p:spPr>
          <a:xfrm>
            <a:off x="0" y="6293621"/>
            <a:ext cx="8964488" cy="523220"/>
          </a:xfrm>
          <a:prstGeom prst="rect">
            <a:avLst/>
          </a:prstGeom>
          <a:noFill/>
        </p:spPr>
        <p:txBody>
          <a:bodyPr wrap="square" rtlCol="0">
            <a:spAutoFit/>
          </a:bodyPr>
          <a:lstStyle/>
          <a:p>
            <a:r>
              <a:rPr lang="it-IT" sz="2800" b="1" dirty="0" smtClean="0">
                <a:solidFill>
                  <a:schemeClr val="bg1"/>
                </a:solidFill>
                <a:latin typeface="Times New Roman" panose="02020603050405020304" pitchFamily="18" charset="0"/>
                <a:cs typeface="Times New Roman" panose="02020603050405020304" pitchFamily="18" charset="0"/>
              </a:rPr>
              <a:t>. </a:t>
            </a:r>
            <a:endParaRPr lang="it-IT" sz="2800" b="1" dirty="0">
              <a:solidFill>
                <a:schemeClr val="bg1"/>
              </a:solidFill>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9128"/>
            <a:ext cx="9144000" cy="6583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4283968" y="188640"/>
            <a:ext cx="4860032" cy="1477328"/>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Pare che riesca a sopravvivere chi è disposto a rinunciare a tecnologie e sistemi di sfruttamento dell’ambiente che superano la sua capacità portante, e ad attuare sistemi efficaci di controllo delle nascite.  </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36824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sp>
        <p:nvSpPr>
          <p:cNvPr id="2" name="CasellaDiTesto 1"/>
          <p:cNvSpPr txBox="1"/>
          <p:nvPr/>
        </p:nvSpPr>
        <p:spPr>
          <a:xfrm>
            <a:off x="0" y="6293621"/>
            <a:ext cx="8964488" cy="523220"/>
          </a:xfrm>
          <a:prstGeom prst="rect">
            <a:avLst/>
          </a:prstGeom>
          <a:noFill/>
        </p:spPr>
        <p:txBody>
          <a:bodyPr wrap="square" rtlCol="0">
            <a:spAutoFit/>
          </a:bodyPr>
          <a:lstStyle/>
          <a:p>
            <a:r>
              <a:rPr lang="it-IT" sz="2800" b="1" dirty="0" smtClean="0">
                <a:solidFill>
                  <a:schemeClr val="bg1"/>
                </a:solidFill>
                <a:latin typeface="Times New Roman" panose="02020603050405020304" pitchFamily="18" charset="0"/>
                <a:cs typeface="Times New Roman" panose="02020603050405020304" pitchFamily="18" charset="0"/>
              </a:rPr>
              <a:t>. </a:t>
            </a:r>
            <a:endParaRPr lang="it-IT" sz="2800" b="1" dirty="0">
              <a:solidFill>
                <a:schemeClr val="bg1"/>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0" y="4797152"/>
            <a:ext cx="9144000" cy="2031325"/>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A Malta si sviluppa, a partire dal 3500 a.C., la civiltà in cui si costruiscono monumenti insigni, l’arte, lo spirito e la cultura sono tenuti in grande considerazione, il livello di vita è alto, non esistono differenze di ceto né patriarcato, la tecnologia è molto sviluppata e condivisa da gran parte della gente: si sono ritrovati i primi schemi architettonici dei templi incisi sulle pareti esterne per essere visibili da tutti.  L’agricoltura è avanzatissima, </a:t>
            </a:r>
          </a:p>
          <a:p>
            <a:r>
              <a:rPr lang="it-IT" b="1" dirty="0" smtClean="0">
                <a:solidFill>
                  <a:schemeClr val="bg1"/>
                </a:solidFill>
                <a:latin typeface="Times New Roman" panose="02020603050405020304" pitchFamily="18" charset="0"/>
                <a:cs typeface="Times New Roman" panose="02020603050405020304" pitchFamily="18" charset="0"/>
              </a:rPr>
              <a:t>basata sull’irrigazione di vasche di terra comunicanti, sull’orticoltura, sulla </a:t>
            </a:r>
          </a:p>
          <a:p>
            <a:r>
              <a:rPr lang="it-IT" b="1" dirty="0" smtClean="0">
                <a:solidFill>
                  <a:schemeClr val="bg1"/>
                </a:solidFill>
                <a:latin typeface="Times New Roman" panose="02020603050405020304" pitchFamily="18" charset="0"/>
                <a:cs typeface="Times New Roman" panose="02020603050405020304" pitchFamily="18" charset="0"/>
              </a:rPr>
              <a:t>concimazione e sulla zootecnia, consente di mantenere una popolazione numerosa.</a:t>
            </a:r>
            <a:endParaRPr lang="it-IT" b="1" dirty="0">
              <a:solidFill>
                <a:schemeClr val="bg1"/>
              </a:solidFill>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094127" cy="479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65555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4850219" y="0"/>
            <a:ext cx="4293781" cy="6740307"/>
          </a:xfrm>
          <a:prstGeom prst="rect">
            <a:avLst/>
          </a:prstGeom>
        </p:spPr>
        <p:txBody>
          <a:bodyPr wrap="square">
            <a:spAutoFit/>
          </a:bodyPr>
          <a:lstStyle/>
          <a:p>
            <a:r>
              <a:rPr lang="it-IT" sz="2700" b="1" dirty="0">
                <a:solidFill>
                  <a:prstClr val="white"/>
                </a:solidFill>
                <a:latin typeface="Times New Roman" panose="02020603050405020304" pitchFamily="18" charset="0"/>
                <a:cs typeface="Times New Roman" panose="02020603050405020304" pitchFamily="18" charset="0"/>
              </a:rPr>
              <a:t>Siamo stati a Malta per cercare di capire come mai una società </a:t>
            </a:r>
            <a:r>
              <a:rPr lang="it-IT" sz="2700" b="1" dirty="0" err="1">
                <a:solidFill>
                  <a:prstClr val="white"/>
                </a:solidFill>
                <a:latin typeface="Times New Roman" panose="02020603050405020304" pitchFamily="18" charset="0"/>
                <a:cs typeface="Times New Roman" panose="02020603050405020304" pitchFamily="18" charset="0"/>
              </a:rPr>
              <a:t>matrifocale</a:t>
            </a:r>
            <a:r>
              <a:rPr lang="it-IT" sz="2700" b="1" dirty="0">
                <a:solidFill>
                  <a:prstClr val="white"/>
                </a:solidFill>
                <a:latin typeface="Times New Roman" panose="02020603050405020304" pitchFamily="18" charset="0"/>
                <a:cs typeface="Times New Roman" panose="02020603050405020304" pitchFamily="18" charset="0"/>
              </a:rPr>
              <a:t>, egualitaria, avanzatissima non </a:t>
            </a:r>
            <a:r>
              <a:rPr lang="it-IT" sz="2700" b="1" dirty="0" smtClean="0">
                <a:solidFill>
                  <a:prstClr val="white"/>
                </a:solidFill>
                <a:latin typeface="Times New Roman" panose="02020603050405020304" pitchFamily="18" charset="0"/>
                <a:cs typeface="Times New Roman" panose="02020603050405020304" pitchFamily="18" charset="0"/>
              </a:rPr>
              <a:t>riuscì </a:t>
            </a:r>
            <a:r>
              <a:rPr lang="it-IT" sz="2700" b="1" dirty="0">
                <a:solidFill>
                  <a:prstClr val="white"/>
                </a:solidFill>
                <a:latin typeface="Times New Roman" panose="02020603050405020304" pitchFamily="18" charset="0"/>
                <a:cs typeface="Times New Roman" panose="02020603050405020304" pitchFamily="18" charset="0"/>
              </a:rPr>
              <a:t>a capire di aver raggiunto il proprio limite ecologico </a:t>
            </a:r>
            <a:r>
              <a:rPr lang="it-IT" sz="2700" b="1" dirty="0" smtClean="0">
                <a:solidFill>
                  <a:prstClr val="white"/>
                </a:solidFill>
                <a:latin typeface="Times New Roman" panose="02020603050405020304" pitchFamily="18" charset="0"/>
                <a:cs typeface="Times New Roman" panose="02020603050405020304" pitchFamily="18" charset="0"/>
              </a:rPr>
              <a:t>e </a:t>
            </a:r>
            <a:r>
              <a:rPr lang="it-IT" sz="2700" b="1" dirty="0">
                <a:solidFill>
                  <a:prstClr val="white"/>
                </a:solidFill>
                <a:latin typeface="Times New Roman" panose="02020603050405020304" pitchFamily="18" charset="0"/>
                <a:cs typeface="Times New Roman" panose="02020603050405020304" pitchFamily="18" charset="0"/>
              </a:rPr>
              <a:t>si </a:t>
            </a:r>
            <a:r>
              <a:rPr lang="it-IT" sz="2700" b="1" dirty="0" smtClean="0">
                <a:solidFill>
                  <a:prstClr val="white"/>
                </a:solidFill>
                <a:latin typeface="Times New Roman" panose="02020603050405020304" pitchFamily="18" charset="0"/>
                <a:cs typeface="Times New Roman" panose="02020603050405020304" pitchFamily="18" charset="0"/>
              </a:rPr>
              <a:t>estinse </a:t>
            </a:r>
            <a:r>
              <a:rPr lang="it-IT" sz="2700" b="1" dirty="0">
                <a:solidFill>
                  <a:prstClr val="white"/>
                </a:solidFill>
                <a:latin typeface="Times New Roman" panose="02020603050405020304" pitchFamily="18" charset="0"/>
                <a:cs typeface="Times New Roman" panose="02020603050405020304" pitchFamily="18" charset="0"/>
              </a:rPr>
              <a:t>nel giro di pochi anni. </a:t>
            </a:r>
            <a:r>
              <a:rPr lang="it-IT" sz="2700" b="1" dirty="0" smtClean="0">
                <a:solidFill>
                  <a:prstClr val="white"/>
                </a:solidFill>
                <a:latin typeface="Times New Roman" panose="02020603050405020304" pitchFamily="18" charset="0"/>
                <a:cs typeface="Times New Roman" panose="02020603050405020304" pitchFamily="18" charset="0"/>
              </a:rPr>
              <a:t>Probabilmente – come sta succedendo a noi – avevano sottovalutato il pericolo, avevano creduto nell’aiuto degli dei, si erano rifiutati di individuare le cause e di prendere contromisure adeguate: morirono tutti.   </a:t>
            </a:r>
            <a:endParaRPr lang="it-IT" sz="2700" b="1" dirty="0">
              <a:solidFill>
                <a:prstClr val="white"/>
              </a:solidFill>
              <a:latin typeface="Times New Roman" panose="02020603050405020304" pitchFamily="18" charset="0"/>
              <a:cs typeface="Times New Roman" panose="02020603050405020304" pitchFamily="18" charset="0"/>
            </a:endParaRP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485021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730729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altLang="it-IT"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altLang="it-IT" sz="1600" b="0"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6712</TotalTime>
  <Words>4588</Words>
  <Application>Microsoft Office PowerPoint</Application>
  <PresentationFormat>Presentazione su schermo (4:3)</PresentationFormat>
  <Paragraphs>357</Paragraphs>
  <Slides>68</Slides>
  <Notes>38</Notes>
  <HiddenSlides>0</HiddenSlides>
  <MMClips>0</MMClips>
  <ScaleCrop>false</ScaleCrop>
  <HeadingPairs>
    <vt:vector size="4" baseType="variant">
      <vt:variant>
        <vt:lpstr>Tema</vt:lpstr>
      </vt:variant>
      <vt:variant>
        <vt:i4>9</vt:i4>
      </vt:variant>
      <vt:variant>
        <vt:lpstr>Titoli diapositive</vt:lpstr>
      </vt:variant>
      <vt:variant>
        <vt:i4>68</vt:i4>
      </vt:variant>
    </vt:vector>
  </HeadingPairs>
  <TitlesOfParts>
    <vt:vector size="77" baseType="lpstr">
      <vt:lpstr>Tema di Office</vt:lpstr>
      <vt:lpstr>1_Tema di Office</vt:lpstr>
      <vt:lpstr>2_Tema di Office</vt:lpstr>
      <vt:lpstr>3_Tema di Office</vt:lpstr>
      <vt:lpstr>4_Tema di Office</vt:lpstr>
      <vt:lpstr>5_Tema di Office</vt:lpstr>
      <vt:lpstr>2_ Black </vt:lpstr>
      <vt:lpstr>1_Struttura predefinita</vt:lpstr>
      <vt:lpstr>6_Tema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Perché cambia il clima?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Perché studiare la preistoria oggi?</vt:lpstr>
      <vt:lpstr>Perché studiare la preistoria oggi?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Utente Windows</cp:lastModifiedBy>
  <cp:revision>154</cp:revision>
  <dcterms:created xsi:type="dcterms:W3CDTF">2012-10-15T09:54:41Z</dcterms:created>
  <dcterms:modified xsi:type="dcterms:W3CDTF">2021-09-13T22:06:13Z</dcterms:modified>
</cp:coreProperties>
</file>