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20" r:id="rId5"/>
    <p:sldMasterId id="2147483732" r:id="rId6"/>
  </p:sldMasterIdLst>
  <p:notesMasterIdLst>
    <p:notesMasterId r:id="rId63"/>
  </p:notesMasterIdLst>
  <p:sldIdLst>
    <p:sldId id="303" r:id="rId7"/>
    <p:sldId id="298" r:id="rId8"/>
    <p:sldId id="319" r:id="rId9"/>
    <p:sldId id="304" r:id="rId10"/>
    <p:sldId id="320" r:id="rId11"/>
    <p:sldId id="299" r:id="rId12"/>
    <p:sldId id="300" r:id="rId13"/>
    <p:sldId id="305" r:id="rId14"/>
    <p:sldId id="301" r:id="rId15"/>
    <p:sldId id="307" r:id="rId16"/>
    <p:sldId id="308" r:id="rId17"/>
    <p:sldId id="309" r:id="rId18"/>
    <p:sldId id="310" r:id="rId19"/>
    <p:sldId id="311" r:id="rId20"/>
    <p:sldId id="312" r:id="rId21"/>
    <p:sldId id="313" r:id="rId22"/>
    <p:sldId id="314" r:id="rId23"/>
    <p:sldId id="318" r:id="rId24"/>
    <p:sldId id="321" r:id="rId25"/>
    <p:sldId id="345" r:id="rId26"/>
    <p:sldId id="323" r:id="rId27"/>
    <p:sldId id="325" r:id="rId28"/>
    <p:sldId id="326" r:id="rId29"/>
    <p:sldId id="327" r:id="rId30"/>
    <p:sldId id="330" r:id="rId31"/>
    <p:sldId id="331" r:id="rId32"/>
    <p:sldId id="328" r:id="rId33"/>
    <p:sldId id="329" r:id="rId34"/>
    <p:sldId id="333" r:id="rId35"/>
    <p:sldId id="334" r:id="rId36"/>
    <p:sldId id="335" r:id="rId37"/>
    <p:sldId id="324" r:id="rId38"/>
    <p:sldId id="347" r:id="rId39"/>
    <p:sldId id="346" r:id="rId40"/>
    <p:sldId id="348" r:id="rId41"/>
    <p:sldId id="350" r:id="rId42"/>
    <p:sldId id="351" r:id="rId43"/>
    <p:sldId id="353" r:id="rId44"/>
    <p:sldId id="356" r:id="rId45"/>
    <p:sldId id="359" r:id="rId46"/>
    <p:sldId id="357" r:id="rId47"/>
    <p:sldId id="360" r:id="rId48"/>
    <p:sldId id="361" r:id="rId49"/>
    <p:sldId id="366" r:id="rId50"/>
    <p:sldId id="363" r:id="rId51"/>
    <p:sldId id="368" r:id="rId52"/>
    <p:sldId id="369" r:id="rId53"/>
    <p:sldId id="372" r:id="rId54"/>
    <p:sldId id="370" r:id="rId55"/>
    <p:sldId id="374" r:id="rId56"/>
    <p:sldId id="375" r:id="rId57"/>
    <p:sldId id="376" r:id="rId58"/>
    <p:sldId id="378" r:id="rId59"/>
    <p:sldId id="381" r:id="rId60"/>
    <p:sldId id="382" r:id="rId61"/>
    <p:sldId id="384" r:id="rId6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24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59" autoAdjust="0"/>
  </p:normalViewPr>
  <p:slideViewPr>
    <p:cSldViewPr>
      <p:cViewPr varScale="1">
        <p:scale>
          <a:sx n="96" d="100"/>
          <a:sy n="96" d="100"/>
        </p:scale>
        <p:origin x="-14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0A372E-AF3E-4BF0-95DD-04CA2E016DE3}" type="datetimeFigureOut">
              <a:rPr lang="it-IT" smtClean="0"/>
              <a:t>16/05/2023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D9C3C-6D83-489D-B868-8424177D0062}" type="slidenum">
              <a:rPr lang="it-IT" smtClean="0"/>
              <a:t>‹N›</a:t>
            </a:fld>
            <a:endParaRPr lang="it-IT"/>
          </a:p>
        </p:txBody>
      </p:sp>
    </p:spTree>
    <p:extLst>
      <p:ext uri="{BB962C8B-B14F-4D97-AF65-F5344CB8AC3E}">
        <p14:creationId xmlns:p14="http://schemas.microsoft.com/office/powerpoint/2010/main" val="3039178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2D9C3C-6D83-489D-B868-8424177D0062}" type="slidenum">
              <a:rPr lang="it-IT" smtClean="0"/>
              <a:t>4</a:t>
            </a:fld>
            <a:endParaRPr lang="it-IT"/>
          </a:p>
        </p:txBody>
      </p:sp>
    </p:spTree>
    <p:extLst>
      <p:ext uri="{BB962C8B-B14F-4D97-AF65-F5344CB8AC3E}">
        <p14:creationId xmlns:p14="http://schemas.microsoft.com/office/powerpoint/2010/main" val="272694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32D9C3C-6D83-489D-B868-8424177D0062}" type="slidenum">
              <a:rPr lang="it-IT" smtClean="0"/>
              <a:t>48</a:t>
            </a:fld>
            <a:endParaRPr lang="it-IT"/>
          </a:p>
        </p:txBody>
      </p:sp>
    </p:spTree>
    <p:extLst>
      <p:ext uri="{BB962C8B-B14F-4D97-AF65-F5344CB8AC3E}">
        <p14:creationId xmlns:p14="http://schemas.microsoft.com/office/powerpoint/2010/main" val="2423542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0555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1078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5655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9552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61990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45980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9083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2434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27287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74878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7599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58020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19182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6341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27849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11317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60620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83063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04528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62613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23544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1560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76807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25778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9833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11489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21624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34502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43872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130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44078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21910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76025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01773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69986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84947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0578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36701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65174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321700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11619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1518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99794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1596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81397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61125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759190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67648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68427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352023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14367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89076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68130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24641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5824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6573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98540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83179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86799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83014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99132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3833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0746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3489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96796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7901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20114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975606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645723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991266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032139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30F78-89F3-4D3E-BDD9-1E86CC8B0C15}" type="datetimeFigureOut">
              <a:rPr lang="it-IT" smtClean="0">
                <a:solidFill>
                  <a:prstClr val="black">
                    <a:tint val="75000"/>
                  </a:prstClr>
                </a:solidFill>
              </a:rPr>
              <a:pPr/>
              <a:t>16/05/2023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95645-F0D0-4F22-9C44-77583C5A5C6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841084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652120" y="1876316"/>
            <a:ext cx="3491880" cy="3108543"/>
          </a:xfrm>
          <a:prstGeom prst="rect">
            <a:avLst/>
          </a:prstGeom>
        </p:spPr>
        <p:txBody>
          <a:bodyPr wrap="square">
            <a:spAutoFit/>
          </a:bodyPr>
          <a:lstStyle/>
          <a:p>
            <a:r>
              <a:rPr lang="it-IT" sz="2800" b="1" dirty="0">
                <a:solidFill>
                  <a:prstClr val="white"/>
                </a:solidFill>
                <a:latin typeface="Times New Roman" panose="02020603050405020304" pitchFamily="18" charset="0"/>
                <a:cs typeface="Times New Roman" panose="02020603050405020304" pitchFamily="18" charset="0"/>
              </a:rPr>
              <a:t>Santa polenta, sacra polenta: archeologia, ritualità antica, cereali schiacciati </a:t>
            </a:r>
            <a:endParaRPr lang="it-IT" sz="2800" b="1" dirty="0" smtClean="0">
              <a:solidFill>
                <a:prstClr val="white"/>
              </a:solidFill>
              <a:latin typeface="Times New Roman" panose="02020603050405020304" pitchFamily="18" charset="0"/>
              <a:cs typeface="Times New Roman" panose="02020603050405020304" pitchFamily="18" charset="0"/>
            </a:endParaRPr>
          </a:p>
          <a:p>
            <a:r>
              <a:rPr lang="it-IT" sz="2800" b="1" dirty="0" smtClean="0">
                <a:solidFill>
                  <a:prstClr val="white"/>
                </a:solidFill>
                <a:latin typeface="Times New Roman" panose="02020603050405020304" pitchFamily="18" charset="0"/>
                <a:cs typeface="Times New Roman" panose="02020603050405020304" pitchFamily="18" charset="0"/>
              </a:rPr>
              <a:t>e </a:t>
            </a:r>
            <a:r>
              <a:rPr lang="it-IT" sz="2800" b="1" dirty="0">
                <a:solidFill>
                  <a:prstClr val="white"/>
                </a:solidFill>
                <a:latin typeface="Times New Roman" panose="02020603050405020304" pitchFamily="18" charset="0"/>
                <a:cs typeface="Times New Roman" panose="02020603050405020304" pitchFamily="18" charset="0"/>
              </a:rPr>
              <a:t>bolliti. </a:t>
            </a:r>
          </a:p>
          <a:p>
            <a:endParaRPr lang="it-IT" sz="2800" b="1" dirty="0">
              <a:solidFill>
                <a:prstClr val="white"/>
              </a:solidFill>
              <a:latin typeface="Times New Roman" panose="02020603050405020304" pitchFamily="18" charset="0"/>
              <a:cs typeface="Times New Roman" panose="02020603050405020304" pitchFamily="18" charset="0"/>
            </a:endParaRPr>
          </a:p>
          <a:p>
            <a:r>
              <a:rPr lang="it-IT" sz="2800" b="1" dirty="0">
                <a:solidFill>
                  <a:prstClr val="white"/>
                </a:solidFill>
                <a:latin typeface="Times New Roman" panose="02020603050405020304" pitchFamily="18" charset="0"/>
                <a:cs typeface="Times New Roman" panose="02020603050405020304" pitchFamily="18" charset="0"/>
              </a:rPr>
              <a:t>Michela </a:t>
            </a:r>
            <a:r>
              <a:rPr lang="it-IT" sz="2800" b="1" dirty="0" smtClean="0">
                <a:solidFill>
                  <a:prstClr val="white"/>
                </a:solidFill>
                <a:latin typeface="Times New Roman" panose="02020603050405020304" pitchFamily="18" charset="0"/>
                <a:cs typeface="Times New Roman" panose="02020603050405020304" pitchFamily="18" charset="0"/>
              </a:rPr>
              <a:t>Zucca  </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 y="1588"/>
            <a:ext cx="5499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409332" y="338172"/>
            <a:ext cx="1876283" cy="276999"/>
          </a:xfrm>
          <a:prstGeom prst="rect">
            <a:avLst/>
          </a:prstGeom>
          <a:noFill/>
        </p:spPr>
        <p:txBody>
          <a:bodyPr wrap="none" rtlCol="0">
            <a:spAutoFit/>
          </a:bodyPr>
          <a:lstStyle/>
          <a:p>
            <a:r>
              <a:rPr lang="it-IT" sz="1200" b="1" dirty="0" smtClean="0">
                <a:solidFill>
                  <a:schemeClr val="bg1"/>
                </a:solidFill>
                <a:latin typeface="Times New Roman" panose="02020603050405020304" pitchFamily="18" charset="0"/>
                <a:cs typeface="Times New Roman" panose="02020603050405020304" pitchFamily="18" charset="0"/>
              </a:rPr>
              <a:t>Pietro Longhi, La polenta</a:t>
            </a:r>
            <a:endParaRPr lang="it-IT" sz="1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550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2973" y="5867018"/>
            <a:ext cx="9102585" cy="969496"/>
          </a:xfrm>
          <a:prstGeom prst="rect">
            <a:avLst/>
          </a:prstGeom>
        </p:spPr>
        <p:txBody>
          <a:bodyPr wrap="square">
            <a:spAutoFit/>
          </a:bodyPr>
          <a:lstStyle/>
          <a:p>
            <a:r>
              <a:rPr lang="it-IT" sz="1900" b="1" dirty="0">
                <a:solidFill>
                  <a:prstClr val="white"/>
                </a:solidFill>
                <a:latin typeface="Times New Roman" panose="02020603050405020304" pitchFamily="18" charset="0"/>
                <a:cs typeface="Times New Roman" panose="02020603050405020304" pitchFamily="18" charset="0"/>
              </a:rPr>
              <a:t>Nel giro di relativamente poco tempo (qualche secolo, qualche millennio, chissà…!), </a:t>
            </a:r>
            <a:endParaRPr lang="it-IT" sz="1900" b="1" dirty="0" smtClean="0">
              <a:solidFill>
                <a:prstClr val="white"/>
              </a:solidFill>
              <a:latin typeface="Times New Roman" panose="02020603050405020304" pitchFamily="18" charset="0"/>
              <a:cs typeface="Times New Roman" panose="02020603050405020304" pitchFamily="18" charset="0"/>
            </a:endParaRPr>
          </a:p>
          <a:p>
            <a:r>
              <a:rPr lang="it-IT" sz="1900" b="1" dirty="0" smtClean="0">
                <a:solidFill>
                  <a:prstClr val="white"/>
                </a:solidFill>
                <a:latin typeface="Times New Roman" panose="02020603050405020304" pitchFamily="18" charset="0"/>
                <a:cs typeface="Times New Roman" panose="02020603050405020304" pitchFamily="18" charset="0"/>
              </a:rPr>
              <a:t>gli </a:t>
            </a:r>
            <a:r>
              <a:rPr lang="it-IT" sz="1900" b="1" dirty="0">
                <a:solidFill>
                  <a:prstClr val="white"/>
                </a:solidFill>
                <a:latin typeface="Times New Roman" panose="02020603050405020304" pitchFamily="18" charset="0"/>
                <a:cs typeface="Times New Roman" panose="02020603050405020304" pitchFamily="18" charset="0"/>
              </a:rPr>
              <a:t>Alpini scoprirono anche uno degli abbinamenti tipici della storia </a:t>
            </a:r>
            <a:endParaRPr lang="it-IT" sz="1900" b="1" dirty="0" smtClean="0">
              <a:solidFill>
                <a:prstClr val="white"/>
              </a:solidFill>
              <a:latin typeface="Times New Roman" panose="02020603050405020304" pitchFamily="18" charset="0"/>
              <a:cs typeface="Times New Roman" panose="02020603050405020304" pitchFamily="18" charset="0"/>
            </a:endParaRPr>
          </a:p>
          <a:p>
            <a:r>
              <a:rPr lang="it-IT" sz="1900" b="1" dirty="0" smtClean="0">
                <a:solidFill>
                  <a:prstClr val="white"/>
                </a:solidFill>
                <a:latin typeface="Times New Roman" panose="02020603050405020304" pitchFamily="18" charset="0"/>
                <a:cs typeface="Times New Roman" panose="02020603050405020304" pitchFamily="18" charset="0"/>
              </a:rPr>
              <a:t>dell’alimentazione delle tribù della montagna:  </a:t>
            </a:r>
            <a:r>
              <a:rPr lang="it-IT" sz="1900" b="1">
                <a:solidFill>
                  <a:prstClr val="white"/>
                </a:solidFill>
                <a:latin typeface="Times New Roman" panose="02020603050405020304" pitchFamily="18" charset="0"/>
                <a:cs typeface="Times New Roman" panose="02020603050405020304" pitchFamily="18" charset="0"/>
              </a:rPr>
              <a:t>l’accoppiata </a:t>
            </a:r>
            <a:r>
              <a:rPr lang="it-IT" sz="1900" b="1" smtClean="0">
                <a:solidFill>
                  <a:prstClr val="white"/>
                </a:solidFill>
                <a:latin typeface="Times New Roman" panose="02020603050405020304" pitchFamily="18" charset="0"/>
                <a:cs typeface="Times New Roman" panose="02020603050405020304" pitchFamily="18" charset="0"/>
              </a:rPr>
              <a:t>polenta-latticini.</a:t>
            </a:r>
            <a:endParaRPr lang="it-IT" sz="1900" b="1" dirty="0" smtClean="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179512" y="332656"/>
            <a:ext cx="3240360" cy="1477328"/>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Lunch box contenente residui di polenta di grani </a:t>
            </a:r>
            <a:r>
              <a:rPr lang="it-IT" b="1" dirty="0">
                <a:solidFill>
                  <a:prstClr val="black"/>
                </a:solidFill>
                <a:latin typeface="Times New Roman" panose="02020603050405020304" pitchFamily="18" charset="0"/>
                <a:cs typeface="Times New Roman" panose="02020603050405020304" pitchFamily="18" charset="0"/>
              </a:rPr>
              <a:t>misti rinvenuto sul   </a:t>
            </a:r>
            <a:r>
              <a:rPr lang="it-IT" b="1" dirty="0" err="1" smtClean="0">
                <a:solidFill>
                  <a:prstClr val="black"/>
                </a:solidFill>
                <a:latin typeface="Times New Roman" panose="02020603050405020304" pitchFamily="18" charset="0"/>
                <a:cs typeface="Times New Roman" panose="02020603050405020304" pitchFamily="18" charset="0"/>
              </a:rPr>
              <a:t>Lötschenpass</a:t>
            </a:r>
            <a:endParaRPr lang="it-IT" b="1" dirty="0" smtClean="0">
              <a:solidFill>
                <a:prstClr val="black"/>
              </a:solidFill>
              <a:latin typeface="Times New Roman" panose="02020603050405020304" pitchFamily="18" charset="0"/>
              <a:cs typeface="Times New Roman" panose="02020603050405020304" pitchFamily="18" charset="0"/>
            </a:endParaRPr>
          </a:p>
          <a:p>
            <a:r>
              <a:rPr lang="it-IT" b="1" dirty="0" smtClean="0">
                <a:solidFill>
                  <a:prstClr val="black"/>
                </a:solidFill>
                <a:latin typeface="Times New Roman" panose="02020603050405020304" pitchFamily="18" charset="0"/>
                <a:cs typeface="Times New Roman" panose="02020603050405020304" pitchFamily="18" charset="0"/>
              </a:rPr>
              <a:t>In Svizzera a 2650 metri di altezza. 1500 a.C.</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4" y="-207264"/>
            <a:ext cx="9199432" cy="615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53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179512" y="332656"/>
            <a:ext cx="3240360" cy="1477328"/>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Lunch box contenente residui di polenta di grani </a:t>
            </a:r>
            <a:r>
              <a:rPr lang="it-IT" b="1" dirty="0">
                <a:solidFill>
                  <a:prstClr val="black"/>
                </a:solidFill>
                <a:latin typeface="Times New Roman" panose="02020603050405020304" pitchFamily="18" charset="0"/>
                <a:cs typeface="Times New Roman" panose="02020603050405020304" pitchFamily="18" charset="0"/>
              </a:rPr>
              <a:t>misti rinvenuto sul   </a:t>
            </a:r>
            <a:r>
              <a:rPr lang="it-IT" b="1" dirty="0" err="1" smtClean="0">
                <a:solidFill>
                  <a:prstClr val="black"/>
                </a:solidFill>
                <a:latin typeface="Times New Roman" panose="02020603050405020304" pitchFamily="18" charset="0"/>
                <a:cs typeface="Times New Roman" panose="02020603050405020304" pitchFamily="18" charset="0"/>
              </a:rPr>
              <a:t>Lötschenpass</a:t>
            </a:r>
            <a:endParaRPr lang="it-IT" b="1" dirty="0" smtClean="0">
              <a:solidFill>
                <a:prstClr val="black"/>
              </a:solidFill>
              <a:latin typeface="Times New Roman" panose="02020603050405020304" pitchFamily="18" charset="0"/>
              <a:cs typeface="Times New Roman" panose="02020603050405020304" pitchFamily="18" charset="0"/>
            </a:endParaRPr>
          </a:p>
          <a:p>
            <a:r>
              <a:rPr lang="it-IT" b="1" dirty="0" smtClean="0">
                <a:solidFill>
                  <a:prstClr val="black"/>
                </a:solidFill>
                <a:latin typeface="Times New Roman" panose="02020603050405020304" pitchFamily="18" charset="0"/>
                <a:cs typeface="Times New Roman" panose="02020603050405020304" pitchFamily="18" charset="0"/>
              </a:rPr>
              <a:t>In Svizzera a 2650 metri di altezza. 1500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4734"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988" y="4126945"/>
            <a:ext cx="2752012" cy="275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0" y="4804695"/>
            <a:ext cx="6391988" cy="2031325"/>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Già </a:t>
            </a:r>
            <a:r>
              <a:rPr lang="it-IT" b="1" dirty="0">
                <a:solidFill>
                  <a:schemeClr val="bg1"/>
                </a:solidFill>
                <a:latin typeface="Times New Roman" panose="02020603050405020304" pitchFamily="18" charset="0"/>
                <a:cs typeface="Times New Roman" panose="02020603050405020304" pitchFamily="18" charset="0"/>
              </a:rPr>
              <a:t>100.000 anni fa </a:t>
            </a:r>
            <a:r>
              <a:rPr lang="it-IT" b="1" dirty="0" smtClean="0">
                <a:solidFill>
                  <a:schemeClr val="bg1"/>
                </a:solidFill>
                <a:latin typeface="Times New Roman" panose="02020603050405020304" pitchFamily="18" charset="0"/>
                <a:cs typeface="Times New Roman" panose="02020603050405020304" pitchFamily="18" charset="0"/>
              </a:rPr>
              <a:t>i sapiens usavano </a:t>
            </a:r>
            <a:r>
              <a:rPr lang="it-IT" b="1" dirty="0">
                <a:solidFill>
                  <a:schemeClr val="bg1"/>
                </a:solidFill>
                <a:latin typeface="Times New Roman" panose="02020603050405020304" pitchFamily="18" charset="0"/>
                <a:cs typeface="Times New Roman" panose="02020603050405020304" pitchFamily="18" charset="0"/>
              </a:rPr>
              <a:t>semi di erba selvatica schiacciati. </a:t>
            </a:r>
            <a:r>
              <a:rPr lang="it-IT" b="1" dirty="0" smtClean="0">
                <a:solidFill>
                  <a:schemeClr val="bg1"/>
                </a:solidFill>
                <a:latin typeface="Times New Roman" panose="02020603050405020304" pitchFamily="18" charset="0"/>
                <a:cs typeface="Times New Roman" panose="02020603050405020304" pitchFamily="18" charset="0"/>
              </a:rPr>
              <a:t>Sul </a:t>
            </a:r>
            <a:r>
              <a:rPr lang="it-IT" b="1" dirty="0">
                <a:solidFill>
                  <a:schemeClr val="bg1"/>
                </a:solidFill>
                <a:latin typeface="Times New Roman" panose="02020603050405020304" pitchFamily="18" charset="0"/>
                <a:cs typeface="Times New Roman" panose="02020603050405020304" pitchFamily="18" charset="0"/>
              </a:rPr>
              <a:t>Lago </a:t>
            </a:r>
            <a:r>
              <a:rPr lang="it-IT" b="1" dirty="0" err="1" smtClean="0">
                <a:solidFill>
                  <a:schemeClr val="bg1"/>
                </a:solidFill>
                <a:latin typeface="Times New Roman" panose="02020603050405020304" pitchFamily="18" charset="0"/>
                <a:cs typeface="Times New Roman" panose="02020603050405020304" pitchFamily="18" charset="0"/>
              </a:rPr>
              <a:t>Niassa</a:t>
            </a:r>
            <a:r>
              <a:rPr lang="it-IT" b="1" dirty="0" smtClean="0">
                <a:solidFill>
                  <a:schemeClr val="bg1"/>
                </a:solidFill>
                <a:latin typeface="Times New Roman" panose="02020603050405020304" pitchFamily="18" charset="0"/>
                <a:cs typeface="Times New Roman" panose="02020603050405020304" pitchFamily="18" charset="0"/>
              </a:rPr>
              <a:t>, in Mozambico,  il </a:t>
            </a:r>
            <a:r>
              <a:rPr lang="it-IT" b="1" dirty="0">
                <a:solidFill>
                  <a:schemeClr val="bg1"/>
                </a:solidFill>
                <a:latin typeface="Times New Roman" panose="02020603050405020304" pitchFamily="18" charset="0"/>
                <a:cs typeface="Times New Roman" panose="02020603050405020304" pitchFamily="18" charset="0"/>
              </a:rPr>
              <a:t>sorgo </a:t>
            </a:r>
            <a:r>
              <a:rPr lang="it-IT" b="1" dirty="0" smtClean="0">
                <a:solidFill>
                  <a:schemeClr val="bg1"/>
                </a:solidFill>
                <a:latin typeface="Times New Roman" panose="02020603050405020304" pitchFamily="18" charset="0"/>
                <a:cs typeface="Times New Roman" panose="02020603050405020304" pitchFamily="18" charset="0"/>
              </a:rPr>
              <a:t>selvatico era presente </a:t>
            </a:r>
            <a:r>
              <a:rPr lang="it-IT" b="1" dirty="0">
                <a:solidFill>
                  <a:schemeClr val="bg1"/>
                </a:solidFill>
                <a:latin typeface="Times New Roman" panose="02020603050405020304" pitchFamily="18" charset="0"/>
                <a:cs typeface="Times New Roman" panose="02020603050405020304" pitchFamily="18" charset="0"/>
              </a:rPr>
              <a:t>nella “dispensa” </a:t>
            </a:r>
            <a:r>
              <a:rPr lang="it-IT" b="1" dirty="0" smtClean="0">
                <a:solidFill>
                  <a:schemeClr val="bg1"/>
                </a:solidFill>
                <a:latin typeface="Times New Roman" panose="02020603050405020304" pitchFamily="18" charset="0"/>
                <a:cs typeface="Times New Roman" panose="02020603050405020304" pitchFamily="18" charset="0"/>
              </a:rPr>
              <a:t>insieme </a:t>
            </a:r>
            <a:r>
              <a:rPr lang="it-IT" b="1" dirty="0">
                <a:solidFill>
                  <a:schemeClr val="bg1"/>
                </a:solidFill>
                <a:latin typeface="Times New Roman" panose="02020603050405020304" pitchFamily="18" charset="0"/>
                <a:cs typeface="Times New Roman" panose="02020603050405020304" pitchFamily="18" charset="0"/>
              </a:rPr>
              <a:t>con palma, falsa banana (</a:t>
            </a:r>
            <a:r>
              <a:rPr lang="it-IT" b="1" dirty="0" err="1">
                <a:solidFill>
                  <a:schemeClr val="bg1"/>
                </a:solidFill>
                <a:latin typeface="Times New Roman" panose="02020603050405020304" pitchFamily="18" charset="0"/>
                <a:cs typeface="Times New Roman" panose="02020603050405020304" pitchFamily="18" charset="0"/>
              </a:rPr>
              <a:t>Ensete</a:t>
            </a:r>
            <a:r>
              <a:rPr lang="it-IT" b="1" dirty="0">
                <a:solidFill>
                  <a:schemeClr val="bg1"/>
                </a:solidFill>
                <a:latin typeface="Times New Roman" panose="02020603050405020304" pitchFamily="18" charset="0"/>
                <a:cs typeface="Times New Roman" panose="02020603050405020304" pitchFamily="18" charset="0"/>
              </a:rPr>
              <a:t> </a:t>
            </a:r>
            <a:r>
              <a:rPr lang="it-IT" b="1" dirty="0" err="1">
                <a:solidFill>
                  <a:schemeClr val="bg1"/>
                </a:solidFill>
                <a:latin typeface="Times New Roman" panose="02020603050405020304" pitchFamily="18" charset="0"/>
                <a:cs typeface="Times New Roman" panose="02020603050405020304" pitchFamily="18" charset="0"/>
              </a:rPr>
              <a:t>ventricosum</a:t>
            </a:r>
            <a:r>
              <a:rPr lang="it-IT" b="1" dirty="0">
                <a:solidFill>
                  <a:schemeClr val="bg1"/>
                </a:solidFill>
                <a:latin typeface="Times New Roman" panose="02020603050405020304" pitchFamily="18" charset="0"/>
                <a:cs typeface="Times New Roman" panose="02020603050405020304" pitchFamily="18" charset="0"/>
              </a:rPr>
              <a:t>), il legume della specie </a:t>
            </a:r>
            <a:r>
              <a:rPr lang="it-IT" b="1" dirty="0" err="1">
                <a:solidFill>
                  <a:schemeClr val="bg1"/>
                </a:solidFill>
                <a:latin typeface="Times New Roman" panose="02020603050405020304" pitchFamily="18" charset="0"/>
                <a:cs typeface="Times New Roman" panose="02020603050405020304" pitchFamily="18" charset="0"/>
              </a:rPr>
              <a:t>Cajanus</a:t>
            </a:r>
            <a:r>
              <a:rPr lang="it-IT" b="1" dirty="0">
                <a:solidFill>
                  <a:schemeClr val="bg1"/>
                </a:solidFill>
                <a:latin typeface="Times New Roman" panose="02020603050405020304" pitchFamily="18" charset="0"/>
                <a:cs typeface="Times New Roman" panose="02020603050405020304" pitchFamily="18" charset="0"/>
              </a:rPr>
              <a:t> </a:t>
            </a:r>
            <a:r>
              <a:rPr lang="it-IT" b="1" dirty="0" err="1">
                <a:solidFill>
                  <a:schemeClr val="bg1"/>
                </a:solidFill>
                <a:latin typeface="Times New Roman" panose="02020603050405020304" pitchFamily="18" charset="0"/>
                <a:cs typeface="Times New Roman" panose="02020603050405020304" pitchFamily="18" charset="0"/>
              </a:rPr>
              <a:t>cajan</a:t>
            </a:r>
            <a:r>
              <a:rPr lang="it-IT" b="1" dirty="0">
                <a:solidFill>
                  <a:schemeClr val="bg1"/>
                </a:solidFill>
                <a:latin typeface="Times New Roman" panose="02020603050405020304" pitchFamily="18" charset="0"/>
                <a:cs typeface="Times New Roman" panose="02020603050405020304" pitchFamily="18" charset="0"/>
              </a:rPr>
              <a:t> e la patata africana. Si tratta della prima e più antica diretta evidenza di cereali </a:t>
            </a:r>
            <a:r>
              <a:rPr lang="it-IT" b="1" dirty="0" err="1">
                <a:solidFill>
                  <a:schemeClr val="bg1"/>
                </a:solidFill>
                <a:latin typeface="Times New Roman" panose="02020603050405020304" pitchFamily="18" charset="0"/>
                <a:cs typeface="Times New Roman" panose="02020603050405020304" pitchFamily="18" charset="0"/>
              </a:rPr>
              <a:t>pre</a:t>
            </a:r>
            <a:r>
              <a:rPr lang="it-IT" b="1" dirty="0">
                <a:solidFill>
                  <a:schemeClr val="bg1"/>
                </a:solidFill>
                <a:latin typeface="Times New Roman" panose="02020603050405020304" pitchFamily="18" charset="0"/>
                <a:cs typeface="Times New Roman" panose="02020603050405020304" pitchFamily="18" charset="0"/>
              </a:rPr>
              <a:t>-domesticati </a:t>
            </a:r>
            <a:r>
              <a:rPr lang="it-IT" b="1" dirty="0" smtClean="0">
                <a:solidFill>
                  <a:schemeClr val="bg1"/>
                </a:solidFill>
                <a:latin typeface="Times New Roman" panose="02020603050405020304" pitchFamily="18" charset="0"/>
                <a:cs typeface="Times New Roman" panose="02020603050405020304" pitchFamily="18" charset="0"/>
              </a:rPr>
              <a:t>nel </a:t>
            </a:r>
            <a:r>
              <a:rPr lang="it-IT" b="1" dirty="0">
                <a:solidFill>
                  <a:schemeClr val="bg1"/>
                </a:solidFill>
                <a:latin typeface="Times New Roman" panose="02020603050405020304" pitchFamily="18" charset="0"/>
                <a:cs typeface="Times New Roman" panose="02020603050405020304" pitchFamily="18" charset="0"/>
              </a:rPr>
              <a:t>mondo. </a:t>
            </a:r>
            <a:r>
              <a:rPr lang="it-IT" b="1" dirty="0" smtClean="0">
                <a:solidFill>
                  <a:schemeClr val="bg1"/>
                </a:solidFill>
                <a:latin typeface="Times New Roman" panose="02020603050405020304" pitchFamily="18" charset="0"/>
                <a:cs typeface="Times New Roman" panose="02020603050405020304" pitchFamily="18" charset="0"/>
              </a:rPr>
              <a:t>Gli </a:t>
            </a:r>
            <a:r>
              <a:rPr lang="it-IT" b="1" dirty="0">
                <a:solidFill>
                  <a:schemeClr val="bg1"/>
                </a:solidFill>
                <a:latin typeface="Times New Roman" panose="02020603050405020304" pitchFamily="18" charset="0"/>
                <a:cs typeface="Times New Roman" panose="02020603050405020304" pitchFamily="18" charset="0"/>
              </a:rPr>
              <a:t>esseri umani  si nutrivano di cereali molto prima di quanto si pensasse. </a:t>
            </a:r>
          </a:p>
        </p:txBody>
      </p:sp>
    </p:spTree>
    <p:extLst>
      <p:ext uri="{BB962C8B-B14F-4D97-AF65-F5344CB8AC3E}">
        <p14:creationId xmlns:p14="http://schemas.microsoft.com/office/powerpoint/2010/main" val="3430604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179512" y="332656"/>
            <a:ext cx="3240360" cy="1477328"/>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Lunch box contenente residui di polenta di grani </a:t>
            </a:r>
            <a:r>
              <a:rPr lang="it-IT" b="1" dirty="0">
                <a:solidFill>
                  <a:prstClr val="black"/>
                </a:solidFill>
                <a:latin typeface="Times New Roman" panose="02020603050405020304" pitchFamily="18" charset="0"/>
                <a:cs typeface="Times New Roman" panose="02020603050405020304" pitchFamily="18" charset="0"/>
              </a:rPr>
              <a:t>misti rinvenuto sul   </a:t>
            </a:r>
            <a:r>
              <a:rPr lang="it-IT" b="1" dirty="0" err="1" smtClean="0">
                <a:solidFill>
                  <a:prstClr val="black"/>
                </a:solidFill>
                <a:latin typeface="Times New Roman" panose="02020603050405020304" pitchFamily="18" charset="0"/>
                <a:cs typeface="Times New Roman" panose="02020603050405020304" pitchFamily="18" charset="0"/>
              </a:rPr>
              <a:t>Lötschenpass</a:t>
            </a:r>
            <a:endParaRPr lang="it-IT" b="1" dirty="0" smtClean="0">
              <a:solidFill>
                <a:prstClr val="black"/>
              </a:solidFill>
              <a:latin typeface="Times New Roman" panose="02020603050405020304" pitchFamily="18" charset="0"/>
              <a:cs typeface="Times New Roman" panose="02020603050405020304" pitchFamily="18" charset="0"/>
            </a:endParaRPr>
          </a:p>
          <a:p>
            <a:r>
              <a:rPr lang="it-IT" b="1" dirty="0" smtClean="0">
                <a:solidFill>
                  <a:prstClr val="black"/>
                </a:solidFill>
                <a:latin typeface="Times New Roman" panose="02020603050405020304" pitchFamily="18" charset="0"/>
                <a:cs typeface="Times New Roman" panose="02020603050405020304" pitchFamily="18" charset="0"/>
              </a:rPr>
              <a:t>In Svizzera a 2650 metri di altezza. 1500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7755" y="5068416"/>
            <a:ext cx="9144000" cy="1754326"/>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La grotta </a:t>
            </a:r>
            <a:r>
              <a:rPr lang="it-IT" b="1" dirty="0" err="1">
                <a:solidFill>
                  <a:schemeClr val="bg1"/>
                </a:solidFill>
                <a:latin typeface="Times New Roman" panose="02020603050405020304" pitchFamily="18" charset="0"/>
                <a:cs typeface="Times New Roman" panose="02020603050405020304" pitchFamily="18" charset="0"/>
              </a:rPr>
              <a:t>Uan</a:t>
            </a:r>
            <a:r>
              <a:rPr lang="it-IT" b="1" dirty="0">
                <a:solidFill>
                  <a:schemeClr val="bg1"/>
                </a:solidFill>
                <a:latin typeface="Times New Roman" panose="02020603050405020304" pitchFamily="18" charset="0"/>
                <a:cs typeface="Times New Roman" panose="02020603050405020304" pitchFamily="18" charset="0"/>
              </a:rPr>
              <a:t> </a:t>
            </a:r>
            <a:r>
              <a:rPr lang="it-IT" b="1" dirty="0" err="1" smtClean="0">
                <a:solidFill>
                  <a:schemeClr val="bg1"/>
                </a:solidFill>
                <a:latin typeface="Times New Roman" panose="02020603050405020304" pitchFamily="18" charset="0"/>
                <a:cs typeface="Times New Roman" panose="02020603050405020304" pitchFamily="18" charset="0"/>
              </a:rPr>
              <a:t>Afuda</a:t>
            </a:r>
            <a:r>
              <a:rPr lang="it-IT" b="1" dirty="0" smtClean="0">
                <a:solidFill>
                  <a:schemeClr val="bg1"/>
                </a:solidFill>
                <a:latin typeface="Times New Roman" panose="02020603050405020304" pitchFamily="18" charset="0"/>
                <a:cs typeface="Times New Roman" panose="02020603050405020304" pitchFamily="18" charset="0"/>
              </a:rPr>
              <a:t>, in Libia, </a:t>
            </a:r>
            <a:r>
              <a:rPr lang="it-IT" b="1" dirty="0">
                <a:solidFill>
                  <a:schemeClr val="bg1"/>
                </a:solidFill>
                <a:latin typeface="Times New Roman" panose="02020603050405020304" pitchFamily="18" charset="0"/>
                <a:cs typeface="Times New Roman" panose="02020603050405020304" pitchFamily="18" charset="0"/>
              </a:rPr>
              <a:t>fu occupata da cacciatori-raccoglitori durante il periodo 8.200-6.700 a.C.. Attraverso l’analisi dei </a:t>
            </a:r>
            <a:r>
              <a:rPr lang="it-IT" b="1" dirty="0" smtClean="0">
                <a:solidFill>
                  <a:schemeClr val="bg1"/>
                </a:solidFill>
                <a:latin typeface="Times New Roman" panose="02020603050405020304" pitchFamily="18" charset="0"/>
                <a:cs typeface="Times New Roman" panose="02020603050405020304" pitchFamily="18" charset="0"/>
              </a:rPr>
              <a:t>resti </a:t>
            </a:r>
            <a:r>
              <a:rPr lang="it-IT" b="1" dirty="0">
                <a:solidFill>
                  <a:schemeClr val="bg1"/>
                </a:solidFill>
                <a:latin typeface="Times New Roman" panose="02020603050405020304" pitchFamily="18" charset="0"/>
                <a:cs typeface="Times New Roman" panose="02020603050405020304" pitchFamily="18" charset="0"/>
              </a:rPr>
              <a:t>organici </a:t>
            </a:r>
            <a:r>
              <a:rPr lang="it-IT" b="1" dirty="0" smtClean="0">
                <a:solidFill>
                  <a:schemeClr val="bg1"/>
                </a:solidFill>
                <a:latin typeface="Times New Roman" panose="02020603050405020304" pitchFamily="18" charset="0"/>
                <a:cs typeface="Times New Roman" panose="02020603050405020304" pitchFamily="18" charset="0"/>
              </a:rPr>
              <a:t>rivenuti nelle </a:t>
            </a:r>
            <a:r>
              <a:rPr lang="it-IT" b="1" dirty="0">
                <a:solidFill>
                  <a:schemeClr val="bg1"/>
                </a:solidFill>
                <a:latin typeface="Times New Roman" panose="02020603050405020304" pitchFamily="18" charset="0"/>
                <a:cs typeface="Times New Roman" panose="02020603050405020304" pitchFamily="18" charset="0"/>
              </a:rPr>
              <a:t>pentole di ceramica, si è potuto documentare non solo che l’uso di far polenta risale almeno al 10.000 a.C., ma che nella dieta umana, si consumavano più vegetali che alimenti di origine animale (54</a:t>
            </a:r>
            <a:r>
              <a:rPr lang="it-IT" b="1" dirty="0" smtClean="0">
                <a:solidFill>
                  <a:schemeClr val="bg1"/>
                </a:solidFill>
                <a:latin typeface="Times New Roman" panose="02020603050405020304" pitchFamily="18" charset="0"/>
                <a:cs typeface="Times New Roman" panose="02020603050405020304" pitchFamily="18" charset="0"/>
              </a:rPr>
              <a:t>%</a:t>
            </a:r>
          </a:p>
          <a:p>
            <a:r>
              <a:rPr lang="it-IT" b="1" dirty="0" smtClean="0">
                <a:solidFill>
                  <a:schemeClr val="bg1"/>
                </a:solidFill>
                <a:latin typeface="Times New Roman" panose="02020603050405020304" pitchFamily="18" charset="0"/>
                <a:cs typeface="Times New Roman" panose="02020603050405020304" pitchFamily="18" charset="0"/>
              </a:rPr>
              <a:t>dei residui </a:t>
            </a:r>
            <a:r>
              <a:rPr lang="it-IT" b="1" dirty="0">
                <a:solidFill>
                  <a:schemeClr val="bg1"/>
                </a:solidFill>
                <a:latin typeface="Times New Roman" panose="02020603050405020304" pitchFamily="18" charset="0"/>
                <a:cs typeface="Times New Roman" panose="02020603050405020304" pitchFamily="18" charset="0"/>
              </a:rPr>
              <a:t>totali recuperati dai vasi hanno una fonte prevalentemente vegetale, con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il resto </a:t>
            </a:r>
            <a:r>
              <a:rPr lang="it-IT" b="1" dirty="0">
                <a:solidFill>
                  <a:schemeClr val="bg1"/>
                </a:solidFill>
                <a:latin typeface="Times New Roman" panose="02020603050405020304" pitchFamily="18" charset="0"/>
                <a:cs typeface="Times New Roman" panose="02020603050405020304" pitchFamily="18" charset="0"/>
              </a:rPr>
              <a:t>comprendenti grassi animali o miscele di prodotti vegetali e animali).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9144403" cy="514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559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179512" y="332656"/>
            <a:ext cx="3240360" cy="1477328"/>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Lunch box contenente residui di polenta di grani </a:t>
            </a:r>
            <a:r>
              <a:rPr lang="it-IT" b="1" dirty="0">
                <a:solidFill>
                  <a:prstClr val="black"/>
                </a:solidFill>
                <a:latin typeface="Times New Roman" panose="02020603050405020304" pitchFamily="18" charset="0"/>
                <a:cs typeface="Times New Roman" panose="02020603050405020304" pitchFamily="18" charset="0"/>
              </a:rPr>
              <a:t>misti rinvenuto sul   </a:t>
            </a:r>
            <a:r>
              <a:rPr lang="it-IT" b="1" dirty="0" err="1" smtClean="0">
                <a:solidFill>
                  <a:prstClr val="black"/>
                </a:solidFill>
                <a:latin typeface="Times New Roman" panose="02020603050405020304" pitchFamily="18" charset="0"/>
                <a:cs typeface="Times New Roman" panose="02020603050405020304" pitchFamily="18" charset="0"/>
              </a:rPr>
              <a:t>Lötschenpass</a:t>
            </a:r>
            <a:endParaRPr lang="it-IT" b="1" dirty="0" smtClean="0">
              <a:solidFill>
                <a:prstClr val="black"/>
              </a:solidFill>
              <a:latin typeface="Times New Roman" panose="02020603050405020304" pitchFamily="18" charset="0"/>
              <a:cs typeface="Times New Roman" panose="02020603050405020304" pitchFamily="18" charset="0"/>
            </a:endParaRPr>
          </a:p>
          <a:p>
            <a:r>
              <a:rPr lang="it-IT" b="1" dirty="0" smtClean="0">
                <a:solidFill>
                  <a:prstClr val="black"/>
                </a:solidFill>
                <a:latin typeface="Times New Roman" panose="02020603050405020304" pitchFamily="18" charset="0"/>
                <a:cs typeface="Times New Roman" panose="02020603050405020304" pitchFamily="18" charset="0"/>
              </a:rPr>
              <a:t>In Svizzera a 2650 metri di altezza. 1500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7755" y="5068416"/>
            <a:ext cx="9144000" cy="1754326"/>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La grotta </a:t>
            </a:r>
            <a:r>
              <a:rPr lang="it-IT" b="1" dirty="0" err="1">
                <a:solidFill>
                  <a:schemeClr val="bg1"/>
                </a:solidFill>
                <a:latin typeface="Times New Roman" panose="02020603050405020304" pitchFamily="18" charset="0"/>
                <a:cs typeface="Times New Roman" panose="02020603050405020304" pitchFamily="18" charset="0"/>
              </a:rPr>
              <a:t>Uan</a:t>
            </a:r>
            <a:r>
              <a:rPr lang="it-IT" b="1" dirty="0">
                <a:solidFill>
                  <a:schemeClr val="bg1"/>
                </a:solidFill>
                <a:latin typeface="Times New Roman" panose="02020603050405020304" pitchFamily="18" charset="0"/>
                <a:cs typeface="Times New Roman" panose="02020603050405020304" pitchFamily="18" charset="0"/>
              </a:rPr>
              <a:t> </a:t>
            </a:r>
            <a:r>
              <a:rPr lang="it-IT" b="1" dirty="0" err="1" smtClean="0">
                <a:solidFill>
                  <a:schemeClr val="bg1"/>
                </a:solidFill>
                <a:latin typeface="Times New Roman" panose="02020603050405020304" pitchFamily="18" charset="0"/>
                <a:cs typeface="Times New Roman" panose="02020603050405020304" pitchFamily="18" charset="0"/>
              </a:rPr>
              <a:t>Afuda</a:t>
            </a:r>
            <a:r>
              <a:rPr lang="it-IT" b="1" dirty="0" smtClean="0">
                <a:solidFill>
                  <a:schemeClr val="bg1"/>
                </a:solidFill>
                <a:latin typeface="Times New Roman" panose="02020603050405020304" pitchFamily="18" charset="0"/>
                <a:cs typeface="Times New Roman" panose="02020603050405020304" pitchFamily="18" charset="0"/>
              </a:rPr>
              <a:t>, in Libia, </a:t>
            </a:r>
            <a:r>
              <a:rPr lang="it-IT" b="1" dirty="0">
                <a:solidFill>
                  <a:schemeClr val="bg1"/>
                </a:solidFill>
                <a:latin typeface="Times New Roman" panose="02020603050405020304" pitchFamily="18" charset="0"/>
                <a:cs typeface="Times New Roman" panose="02020603050405020304" pitchFamily="18" charset="0"/>
              </a:rPr>
              <a:t>fu occupata da cacciatori-raccoglitori durante il periodo 8.200-6.700 a.C.. Attraverso l’analisi dei </a:t>
            </a:r>
            <a:r>
              <a:rPr lang="it-IT" b="1" dirty="0" smtClean="0">
                <a:solidFill>
                  <a:schemeClr val="bg1"/>
                </a:solidFill>
                <a:latin typeface="Times New Roman" panose="02020603050405020304" pitchFamily="18" charset="0"/>
                <a:cs typeface="Times New Roman" panose="02020603050405020304" pitchFamily="18" charset="0"/>
              </a:rPr>
              <a:t>resti </a:t>
            </a:r>
            <a:r>
              <a:rPr lang="it-IT" b="1" dirty="0">
                <a:solidFill>
                  <a:schemeClr val="bg1"/>
                </a:solidFill>
                <a:latin typeface="Times New Roman" panose="02020603050405020304" pitchFamily="18" charset="0"/>
                <a:cs typeface="Times New Roman" panose="02020603050405020304" pitchFamily="18" charset="0"/>
              </a:rPr>
              <a:t>organici </a:t>
            </a:r>
            <a:r>
              <a:rPr lang="it-IT" b="1" dirty="0" smtClean="0">
                <a:solidFill>
                  <a:schemeClr val="bg1"/>
                </a:solidFill>
                <a:latin typeface="Times New Roman" panose="02020603050405020304" pitchFamily="18" charset="0"/>
                <a:cs typeface="Times New Roman" panose="02020603050405020304" pitchFamily="18" charset="0"/>
              </a:rPr>
              <a:t>rivenuti nelle </a:t>
            </a:r>
            <a:r>
              <a:rPr lang="it-IT" b="1" dirty="0">
                <a:solidFill>
                  <a:schemeClr val="bg1"/>
                </a:solidFill>
                <a:latin typeface="Times New Roman" panose="02020603050405020304" pitchFamily="18" charset="0"/>
                <a:cs typeface="Times New Roman" panose="02020603050405020304" pitchFamily="18" charset="0"/>
              </a:rPr>
              <a:t>pentole di ceramica, si è potuto documentare non solo che l’uso di far polenta risale almeno al 10.000 a.C., ma che nella dieta umana, si consumavano più vegetali che alimenti di origine animale (54</a:t>
            </a:r>
            <a:r>
              <a:rPr lang="it-IT" b="1" dirty="0" smtClean="0">
                <a:solidFill>
                  <a:schemeClr val="bg1"/>
                </a:solidFill>
                <a:latin typeface="Times New Roman" panose="02020603050405020304" pitchFamily="18" charset="0"/>
                <a:cs typeface="Times New Roman" panose="02020603050405020304" pitchFamily="18" charset="0"/>
              </a:rPr>
              <a:t>%</a:t>
            </a:r>
          </a:p>
          <a:p>
            <a:r>
              <a:rPr lang="it-IT" b="1" dirty="0" smtClean="0">
                <a:solidFill>
                  <a:schemeClr val="bg1"/>
                </a:solidFill>
                <a:latin typeface="Times New Roman" panose="02020603050405020304" pitchFamily="18" charset="0"/>
                <a:cs typeface="Times New Roman" panose="02020603050405020304" pitchFamily="18" charset="0"/>
              </a:rPr>
              <a:t>dei residui </a:t>
            </a:r>
            <a:r>
              <a:rPr lang="it-IT" b="1" dirty="0">
                <a:solidFill>
                  <a:schemeClr val="bg1"/>
                </a:solidFill>
                <a:latin typeface="Times New Roman" panose="02020603050405020304" pitchFamily="18" charset="0"/>
                <a:cs typeface="Times New Roman" panose="02020603050405020304" pitchFamily="18" charset="0"/>
              </a:rPr>
              <a:t>totali recuperati dai vasi hanno una fonte prevalentemente vegetale, con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il resto </a:t>
            </a:r>
            <a:r>
              <a:rPr lang="it-IT" b="1" dirty="0">
                <a:solidFill>
                  <a:schemeClr val="bg1"/>
                </a:solidFill>
                <a:latin typeface="Times New Roman" panose="02020603050405020304" pitchFamily="18" charset="0"/>
                <a:cs typeface="Times New Roman" panose="02020603050405020304" pitchFamily="18" charset="0"/>
              </a:rPr>
              <a:t>comprendenti grassi animali o miscele di prodotti vegetali e animali).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9144012" cy="6858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6" y="5103674"/>
            <a:ext cx="4716010" cy="1754326"/>
          </a:xfrm>
          <a:prstGeom prst="rect">
            <a:avLst/>
          </a:prstGeom>
          <a:solidFill>
            <a:schemeClr val="bg1">
              <a:lumMod val="75000"/>
            </a:schemeClr>
          </a:solidFill>
        </p:spPr>
        <p:txBody>
          <a:bodyPr wrap="square" rtlCol="0">
            <a:spAutoFit/>
          </a:bodyPr>
          <a:lstStyle/>
          <a:p>
            <a:r>
              <a:rPr lang="it-IT" b="1" dirty="0">
                <a:latin typeface="Times New Roman" panose="02020603050405020304" pitchFamily="18" charset="0"/>
                <a:cs typeface="Times New Roman" panose="02020603050405020304" pitchFamily="18" charset="0"/>
              </a:rPr>
              <a:t>Nella grotta di </a:t>
            </a:r>
            <a:r>
              <a:rPr lang="it-IT" b="1" dirty="0" err="1">
                <a:latin typeface="Times New Roman" panose="02020603050405020304" pitchFamily="18" charset="0"/>
                <a:cs typeface="Times New Roman" panose="02020603050405020304" pitchFamily="18" charset="0"/>
              </a:rPr>
              <a:t>Franchthi</a:t>
            </a:r>
            <a:r>
              <a:rPr lang="it-IT" b="1" dirty="0">
                <a:latin typeface="Times New Roman" panose="02020603050405020304" pitchFamily="18" charset="0"/>
                <a:cs typeface="Times New Roman" panose="02020603050405020304" pitchFamily="18" charset="0"/>
              </a:rPr>
              <a:t> (Egeo, Grecia) </a:t>
            </a:r>
            <a:r>
              <a:rPr lang="it-IT" b="1" dirty="0" smtClean="0">
                <a:latin typeface="Times New Roman" panose="02020603050405020304" pitchFamily="18" charset="0"/>
                <a:cs typeface="Times New Roman" panose="02020603050405020304" pitchFamily="18" charset="0"/>
              </a:rPr>
              <a:t>si sono rinvenuti i resti </a:t>
            </a:r>
            <a:r>
              <a:rPr lang="it-IT" b="1" dirty="0">
                <a:latin typeface="Times New Roman" panose="02020603050405020304" pitchFamily="18" charset="0"/>
                <a:cs typeface="Times New Roman" panose="02020603050405020304" pitchFamily="18" charset="0"/>
              </a:rPr>
              <a:t>di un alimento finemente macinato che potrebbe essere </a:t>
            </a:r>
            <a:r>
              <a:rPr lang="it-IT" b="1" dirty="0" smtClean="0">
                <a:latin typeface="Times New Roman" panose="02020603050405020304" pitchFamily="18" charset="0"/>
                <a:cs typeface="Times New Roman" panose="02020603050405020304" pitchFamily="18" charset="0"/>
              </a:rPr>
              <a:t>un </a:t>
            </a:r>
            <a:r>
              <a:rPr lang="it-IT" b="1" dirty="0">
                <a:latin typeface="Times New Roman" panose="02020603050405020304" pitchFamily="18" charset="0"/>
                <a:cs typeface="Times New Roman" panose="02020603050405020304" pitchFamily="18" charset="0"/>
              </a:rPr>
              <a:t>tipo di polenta oltre ad altri  cibi ricchi di semi di legumi e macinati in maniera più grossolana</a:t>
            </a:r>
            <a:r>
              <a:rPr lang="it-IT" b="1" dirty="0" smtClean="0">
                <a:latin typeface="Times New Roman" panose="02020603050405020304" pitchFamily="18" charset="0"/>
                <a:cs typeface="Times New Roman" panose="02020603050405020304" pitchFamily="18" charset="0"/>
              </a:rPr>
              <a:t>. Risalgono </a:t>
            </a:r>
            <a:r>
              <a:rPr lang="it-IT" b="1" dirty="0">
                <a:latin typeface="Times New Roman" panose="02020603050405020304" pitchFamily="18" charset="0"/>
                <a:cs typeface="Times New Roman" panose="02020603050405020304" pitchFamily="18" charset="0"/>
              </a:rPr>
              <a:t>a circa 13.000-11.500 anni fa. </a:t>
            </a:r>
          </a:p>
        </p:txBody>
      </p:sp>
    </p:spTree>
    <p:extLst>
      <p:ext uri="{BB962C8B-B14F-4D97-AF65-F5344CB8AC3E}">
        <p14:creationId xmlns:p14="http://schemas.microsoft.com/office/powerpoint/2010/main" val="2914900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0" y="8144"/>
            <a:ext cx="3499926" cy="6894195"/>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L'adozione </a:t>
            </a:r>
            <a:r>
              <a:rPr lang="it-IT" sz="1700" b="1" dirty="0">
                <a:solidFill>
                  <a:schemeClr val="bg1"/>
                </a:solidFill>
                <a:latin typeface="Times New Roman" panose="02020603050405020304" pitchFamily="18" charset="0"/>
                <a:cs typeface="Times New Roman" panose="02020603050405020304" pitchFamily="18" charset="0"/>
              </a:rPr>
              <a:t>di </a:t>
            </a:r>
            <a:r>
              <a:rPr lang="it-IT" sz="1700" b="1" dirty="0" smtClean="0">
                <a:solidFill>
                  <a:schemeClr val="bg1"/>
                </a:solidFill>
                <a:latin typeface="Times New Roman" panose="02020603050405020304" pitchFamily="18" charset="0"/>
                <a:cs typeface="Times New Roman" panose="02020603050405020304" pitchFamily="18" charset="0"/>
              </a:rPr>
              <a:t>nuove </a:t>
            </a:r>
            <a:r>
              <a:rPr lang="it-IT" sz="1700" b="1" dirty="0">
                <a:solidFill>
                  <a:schemeClr val="bg1"/>
                </a:solidFill>
                <a:latin typeface="Times New Roman" panose="02020603050405020304" pitchFamily="18" charset="0"/>
                <a:cs typeface="Times New Roman" panose="02020603050405020304" pitchFamily="18" charset="0"/>
              </a:rPr>
              <a:t>tecniche alimentari e di cottura, attraverso l’utilizzo di  recipienti da cucina in ceramica termicamente resistenti, detta in altre parole, la capacità di far polenta, avrebbe avuto implicazioni di vasta portata per il miglioramento della </a:t>
            </a:r>
            <a:r>
              <a:rPr lang="it-IT" sz="1700" b="1" dirty="0" smtClean="0">
                <a:solidFill>
                  <a:schemeClr val="bg1"/>
                </a:solidFill>
                <a:latin typeface="Times New Roman" panose="02020603050405020304" pitchFamily="18" charset="0"/>
                <a:cs typeface="Times New Roman" panose="02020603050405020304" pitchFamily="18" charset="0"/>
              </a:rPr>
              <a:t>salute umana. </a:t>
            </a:r>
            <a:r>
              <a:rPr lang="it-IT" sz="1700" b="1" dirty="0">
                <a:solidFill>
                  <a:schemeClr val="bg1"/>
                </a:solidFill>
                <a:latin typeface="Times New Roman" panose="02020603050405020304" pitchFamily="18" charset="0"/>
                <a:cs typeface="Times New Roman" panose="02020603050405020304" pitchFamily="18" charset="0"/>
              </a:rPr>
              <a:t>Si sarebbero raggiunti e accumulati vantaggi evolutivi cruciali per la storia dei Sapiens: le polentine e cibi cotti  erano abbastanza morbidi da essere appetibili per i neonati, potrebbero aver portato ad uno svezzamento precoce e a intervalli tra le nascite più brevi, migliorando così la fertilità delle donne nelle prime comunità pastorali e causando un accrescimento demografico mai visto prima</a:t>
            </a:r>
            <a:r>
              <a:rPr lang="it-IT" sz="1700" b="1" dirty="0" smtClean="0">
                <a:solidFill>
                  <a:schemeClr val="bg1"/>
                </a:solidFill>
                <a:latin typeface="Times New Roman" panose="02020603050405020304" pitchFamily="18" charset="0"/>
                <a:cs typeface="Times New Roman" panose="02020603050405020304" pitchFamily="18" charset="0"/>
              </a:rPr>
              <a:t>. Inoltre avrebbero aumentato le aspettative di vita media di trent’anni. Quando si mangiavano solo cibi crudi, quando si perdevano i denti  si moriva  in breve tempo per ulcere gastriche. </a:t>
            </a:r>
            <a:endParaRPr lang="it-IT" sz="1700" b="1" dirty="0">
              <a:solidFill>
                <a:schemeClr val="bg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803" y="-1"/>
            <a:ext cx="5634197" cy="682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94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20704" y="4192715"/>
            <a:ext cx="9110471" cy="2708434"/>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Nei </a:t>
            </a:r>
            <a:r>
              <a:rPr lang="it-IT" sz="1700" b="1" dirty="0">
                <a:solidFill>
                  <a:schemeClr val="bg1"/>
                </a:solidFill>
                <a:latin typeface="Times New Roman" panose="02020603050405020304" pitchFamily="18" charset="0"/>
                <a:cs typeface="Times New Roman" panose="02020603050405020304" pitchFamily="18" charset="0"/>
              </a:rPr>
              <a:t>siti  </a:t>
            </a:r>
            <a:r>
              <a:rPr lang="it-IT" sz="1700" b="1" dirty="0" smtClean="0">
                <a:solidFill>
                  <a:schemeClr val="bg1"/>
                </a:solidFill>
                <a:latin typeface="Times New Roman" panose="02020603050405020304" pitchFamily="18" charset="0"/>
                <a:cs typeface="Times New Roman" panose="02020603050405020304" pitchFamily="18" charset="0"/>
              </a:rPr>
              <a:t>antichi si </a:t>
            </a:r>
            <a:r>
              <a:rPr lang="it-IT" sz="1700" b="1" dirty="0">
                <a:solidFill>
                  <a:schemeClr val="bg1"/>
                </a:solidFill>
                <a:latin typeface="Times New Roman" panose="02020603050405020304" pitchFamily="18" charset="0"/>
                <a:cs typeface="Times New Roman" panose="02020603050405020304" pitchFamily="18" charset="0"/>
              </a:rPr>
              <a:t>sono trovati semi di legumi macinati o pestati come veccia amara (</a:t>
            </a:r>
            <a:r>
              <a:rPr lang="it-IT" sz="1700" b="1" dirty="0" err="1">
                <a:solidFill>
                  <a:schemeClr val="bg1"/>
                </a:solidFill>
                <a:latin typeface="Times New Roman" panose="02020603050405020304" pitchFamily="18" charset="0"/>
                <a:cs typeface="Times New Roman" panose="02020603050405020304" pitchFamily="18" charset="0"/>
              </a:rPr>
              <a:t>Vicia</a:t>
            </a:r>
            <a:r>
              <a:rPr lang="it-IT" sz="1700" b="1" dirty="0">
                <a:solidFill>
                  <a:schemeClr val="bg1"/>
                </a:solidFill>
                <a:latin typeface="Times New Roman" panose="02020603050405020304" pitchFamily="18" charset="0"/>
                <a:cs typeface="Times New Roman" panose="02020603050405020304" pitchFamily="18" charset="0"/>
              </a:rPr>
              <a:t> </a:t>
            </a:r>
            <a:r>
              <a:rPr lang="it-IT" sz="1700" b="1" dirty="0" err="1">
                <a:solidFill>
                  <a:schemeClr val="bg1"/>
                </a:solidFill>
                <a:latin typeface="Times New Roman" panose="02020603050405020304" pitchFamily="18" charset="0"/>
                <a:cs typeface="Times New Roman" panose="02020603050405020304" pitchFamily="18" charset="0"/>
              </a:rPr>
              <a:t>ervilia</a:t>
            </a:r>
            <a:r>
              <a:rPr lang="it-IT" sz="1700" b="1" dirty="0">
                <a:solidFill>
                  <a:schemeClr val="bg1"/>
                </a:solidFill>
                <a:latin typeface="Times New Roman" panose="02020603050405020304" pitchFamily="18" charset="0"/>
                <a:cs typeface="Times New Roman" panose="02020603050405020304" pitchFamily="18" charset="0"/>
              </a:rPr>
              <a:t>), cicerchia (</a:t>
            </a:r>
            <a:r>
              <a:rPr lang="it-IT" sz="1700" b="1" dirty="0" err="1">
                <a:solidFill>
                  <a:schemeClr val="bg1"/>
                </a:solidFill>
                <a:latin typeface="Times New Roman" panose="02020603050405020304" pitchFamily="18" charset="0"/>
                <a:cs typeface="Times New Roman" panose="02020603050405020304" pitchFamily="18" charset="0"/>
              </a:rPr>
              <a:t>Lathyrus</a:t>
            </a:r>
            <a:r>
              <a:rPr lang="it-IT" sz="1700" b="1" dirty="0">
                <a:solidFill>
                  <a:schemeClr val="bg1"/>
                </a:solidFill>
                <a:latin typeface="Times New Roman" panose="02020603050405020304" pitchFamily="18" charset="0"/>
                <a:cs typeface="Times New Roman" panose="02020603050405020304" pitchFamily="18" charset="0"/>
              </a:rPr>
              <a:t> </a:t>
            </a:r>
            <a:r>
              <a:rPr lang="it-IT" sz="1700" b="1" dirty="0" err="1">
                <a:solidFill>
                  <a:schemeClr val="bg1"/>
                </a:solidFill>
                <a:latin typeface="Times New Roman" panose="02020603050405020304" pitchFamily="18" charset="0"/>
                <a:cs typeface="Times New Roman" panose="02020603050405020304" pitchFamily="18" charset="0"/>
              </a:rPr>
              <a:t>sativus</a:t>
            </a:r>
            <a:r>
              <a:rPr lang="it-IT" sz="1700" b="1" dirty="0">
                <a:solidFill>
                  <a:schemeClr val="bg1"/>
                </a:solidFill>
                <a:latin typeface="Times New Roman" panose="02020603050405020304" pitchFamily="18" charset="0"/>
                <a:cs typeface="Times New Roman" panose="02020603050405020304" pitchFamily="18" charset="0"/>
              </a:rPr>
              <a:t>) e pisello selvatico ( </a:t>
            </a:r>
            <a:r>
              <a:rPr lang="it-IT" sz="1700" b="1" dirty="0" err="1">
                <a:solidFill>
                  <a:schemeClr val="bg1"/>
                </a:solidFill>
                <a:latin typeface="Times New Roman" panose="02020603050405020304" pitchFamily="18" charset="0"/>
                <a:cs typeface="Times New Roman" panose="02020603050405020304" pitchFamily="18" charset="0"/>
              </a:rPr>
              <a:t>Pisum</a:t>
            </a:r>
            <a:r>
              <a:rPr lang="it-IT" sz="1700" b="1" dirty="0">
                <a:solidFill>
                  <a:schemeClr val="bg1"/>
                </a:solidFill>
                <a:latin typeface="Times New Roman" panose="02020603050405020304" pitchFamily="18" charset="0"/>
                <a:cs typeface="Times New Roman" panose="02020603050405020304" pitchFamily="18" charset="0"/>
              </a:rPr>
              <a:t> </a:t>
            </a:r>
            <a:r>
              <a:rPr lang="it-IT" sz="1700" b="1" dirty="0" err="1" smtClean="0">
                <a:solidFill>
                  <a:schemeClr val="bg1"/>
                </a:solidFill>
                <a:latin typeface="Times New Roman" panose="02020603050405020304" pitchFamily="18" charset="0"/>
                <a:cs typeface="Times New Roman" panose="02020603050405020304" pitchFamily="18" charset="0"/>
              </a:rPr>
              <a:t>sativum</a:t>
            </a:r>
            <a:r>
              <a:rPr lang="it-IT" sz="1700" b="1" dirty="0" smtClean="0">
                <a:solidFill>
                  <a:schemeClr val="bg1"/>
                </a:solidFill>
                <a:latin typeface="Times New Roman" panose="02020603050405020304" pitchFamily="18" charset="0"/>
                <a:cs typeface="Times New Roman" panose="02020603050405020304" pitchFamily="18" charset="0"/>
              </a:rPr>
              <a:t>). </a:t>
            </a:r>
            <a:r>
              <a:rPr lang="it-IT" sz="1700" b="1" dirty="0">
                <a:solidFill>
                  <a:schemeClr val="bg1"/>
                </a:solidFill>
                <a:latin typeface="Times New Roman" panose="02020603050405020304" pitchFamily="18" charset="0"/>
                <a:cs typeface="Times New Roman" panose="02020603050405020304" pitchFamily="18" charset="0"/>
              </a:rPr>
              <a:t>Le persone che vivevano in queste grotte aggiungevano i semi a una miscela che veniva riscaldata con acqua durante la macinazione, la frantumazione o la frantumazione dei semi ammollati.</a:t>
            </a:r>
          </a:p>
          <a:p>
            <a:r>
              <a:rPr lang="it-IT" sz="1700" b="1" dirty="0">
                <a:solidFill>
                  <a:schemeClr val="bg1"/>
                </a:solidFill>
                <a:latin typeface="Times New Roman" panose="02020603050405020304" pitchFamily="18" charset="0"/>
                <a:cs typeface="Times New Roman" panose="02020603050405020304" pitchFamily="18" charset="0"/>
              </a:rPr>
              <a:t>La maggior parte delle miscele di legumi selvatici era caratterizzata dal sapore amaro. Nella cucina moderna, questi legumi sono spesso messi a bagno, riscaldati e decorticati  per ridurne l'amaro e le tossine. I Neanderthal facevano esattamente la stessa cosa: </a:t>
            </a:r>
            <a:r>
              <a:rPr lang="it-IT" sz="1700" b="1" dirty="0" smtClean="0">
                <a:solidFill>
                  <a:schemeClr val="bg1"/>
                </a:solidFill>
                <a:latin typeface="Times New Roman" panose="02020603050405020304" pitchFamily="18" charset="0"/>
                <a:cs typeface="Times New Roman" panose="02020603050405020304" pitchFamily="18" charset="0"/>
              </a:rPr>
              <a:t>ma il </a:t>
            </a:r>
            <a:r>
              <a:rPr lang="it-IT" sz="1700" b="1" dirty="0">
                <a:solidFill>
                  <a:schemeClr val="bg1"/>
                </a:solidFill>
                <a:latin typeface="Times New Roman" panose="02020603050405020304" pitchFamily="18" charset="0"/>
                <a:cs typeface="Times New Roman" panose="02020603050405020304" pitchFamily="18" charset="0"/>
              </a:rPr>
              <a:t>fatto che gli involucri dei semi non siano stati completamente rimossi suggerisce che  gli chef </a:t>
            </a:r>
            <a:endParaRPr lang="it-IT" sz="1700" b="1" dirty="0" smtClean="0">
              <a:solidFill>
                <a:schemeClr val="bg1"/>
              </a:solidFill>
              <a:latin typeface="Times New Roman" panose="02020603050405020304" pitchFamily="18" charset="0"/>
              <a:cs typeface="Times New Roman" panose="02020603050405020304" pitchFamily="18" charset="0"/>
            </a:endParaRPr>
          </a:p>
          <a:p>
            <a:r>
              <a:rPr lang="it-IT" sz="1700" b="1" dirty="0" smtClean="0">
                <a:solidFill>
                  <a:schemeClr val="bg1"/>
                </a:solidFill>
                <a:latin typeface="Times New Roman" panose="02020603050405020304" pitchFamily="18" charset="0"/>
                <a:cs typeface="Times New Roman" panose="02020603050405020304" pitchFamily="18" charset="0"/>
              </a:rPr>
              <a:t>paleolitici avessero fatto una scelta precisa, e che volessero </a:t>
            </a:r>
            <a:r>
              <a:rPr lang="it-IT" sz="1700" b="1" dirty="0">
                <a:solidFill>
                  <a:schemeClr val="bg1"/>
                </a:solidFill>
                <a:latin typeface="Times New Roman" panose="02020603050405020304" pitchFamily="18" charset="0"/>
                <a:cs typeface="Times New Roman" panose="02020603050405020304" pitchFamily="18" charset="0"/>
              </a:rPr>
              <a:t>conservare un po' </a:t>
            </a:r>
            <a:endParaRPr lang="it-IT" sz="1700" b="1" dirty="0" smtClean="0">
              <a:solidFill>
                <a:schemeClr val="bg1"/>
              </a:solidFill>
              <a:latin typeface="Times New Roman" panose="02020603050405020304" pitchFamily="18" charset="0"/>
              <a:cs typeface="Times New Roman" panose="02020603050405020304" pitchFamily="18" charset="0"/>
            </a:endParaRPr>
          </a:p>
          <a:p>
            <a:r>
              <a:rPr lang="it-IT" sz="1700" b="1" dirty="0" smtClean="0">
                <a:solidFill>
                  <a:schemeClr val="bg1"/>
                </a:solidFill>
                <a:latin typeface="Times New Roman" panose="02020603050405020304" pitchFamily="18" charset="0"/>
                <a:cs typeface="Times New Roman" panose="02020603050405020304" pitchFamily="18" charset="0"/>
              </a:rPr>
              <a:t>dell’originario </a:t>
            </a:r>
            <a:r>
              <a:rPr lang="it-IT" sz="1700" b="1" dirty="0">
                <a:solidFill>
                  <a:schemeClr val="bg1"/>
                </a:solidFill>
                <a:latin typeface="Times New Roman" panose="02020603050405020304" pitchFamily="18" charset="0"/>
                <a:cs typeface="Times New Roman" panose="02020603050405020304" pitchFamily="18" charset="0"/>
              </a:rPr>
              <a:t>sapore </a:t>
            </a:r>
            <a:r>
              <a:rPr lang="it-IT" sz="1700" b="1" dirty="0" smtClean="0">
                <a:solidFill>
                  <a:schemeClr val="bg1"/>
                </a:solidFill>
                <a:latin typeface="Times New Roman" panose="02020603050405020304" pitchFamily="18" charset="0"/>
                <a:cs typeface="Times New Roman" panose="02020603050405020304" pitchFamily="18" charset="0"/>
              </a:rPr>
              <a:t>amaro. </a:t>
            </a:r>
            <a:endParaRPr lang="it-IT" sz="1700" b="1" dirty="0">
              <a:solidFill>
                <a:schemeClr val="bg1"/>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78"/>
          <a:stretch/>
        </p:blipFill>
        <p:spPr bwMode="auto">
          <a:xfrm>
            <a:off x="107504" y="85561"/>
            <a:ext cx="2889124" cy="413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853" y="85561"/>
            <a:ext cx="282552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3345" y="116633"/>
            <a:ext cx="280751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300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2980" y="3364736"/>
            <a:ext cx="5741610" cy="3493264"/>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I Neanderthal (come i nativi nordamericani), </a:t>
            </a:r>
            <a:r>
              <a:rPr lang="it-IT" sz="1700" b="1" dirty="0">
                <a:solidFill>
                  <a:schemeClr val="bg1"/>
                </a:solidFill>
                <a:latin typeface="Times New Roman" panose="02020603050405020304" pitchFamily="18" charset="0"/>
                <a:cs typeface="Times New Roman" panose="02020603050405020304" pitchFamily="18" charset="0"/>
              </a:rPr>
              <a:t>che già si servivano di catrame di betulla come adesivo per impugnare le punte delle lance già 200.000 anni fa, </a:t>
            </a:r>
            <a:r>
              <a:rPr lang="it-IT" sz="1700" b="1" dirty="0" smtClean="0">
                <a:solidFill>
                  <a:schemeClr val="bg1"/>
                </a:solidFill>
                <a:latin typeface="Times New Roman" panose="02020603050405020304" pitchFamily="18" charset="0"/>
                <a:cs typeface="Times New Roman" panose="02020603050405020304" pitchFamily="18" charset="0"/>
              </a:rPr>
              <a:t>pare cuocessero </a:t>
            </a:r>
            <a:r>
              <a:rPr lang="it-IT" sz="1700" b="1" dirty="0">
                <a:solidFill>
                  <a:schemeClr val="bg1"/>
                </a:solidFill>
                <a:latin typeface="Times New Roman" panose="02020603050405020304" pitchFamily="18" charset="0"/>
                <a:cs typeface="Times New Roman" panose="02020603050405020304" pitchFamily="18" charset="0"/>
              </a:rPr>
              <a:t>i loro cibi in contenitori di scorza di betulla, visto che è stato provato che usavano il catrame ricavato da questa pianta. </a:t>
            </a:r>
            <a:r>
              <a:rPr lang="it-IT" sz="1700" b="1" dirty="0" smtClean="0">
                <a:solidFill>
                  <a:schemeClr val="bg1"/>
                </a:solidFill>
                <a:latin typeface="Times New Roman" panose="02020603050405020304" pitchFamily="18" charset="0"/>
                <a:cs typeface="Times New Roman" panose="02020603050405020304" pitchFamily="18" charset="0"/>
              </a:rPr>
              <a:t>Potrebbero </a:t>
            </a:r>
            <a:r>
              <a:rPr lang="it-IT" sz="1700" b="1" dirty="0">
                <a:solidFill>
                  <a:schemeClr val="bg1"/>
                </a:solidFill>
                <a:latin typeface="Times New Roman" panose="02020603050405020304" pitchFamily="18" charset="0"/>
                <a:cs typeface="Times New Roman" panose="02020603050405020304" pitchFamily="18" charset="0"/>
              </a:rPr>
              <a:t>aver costruito dei “vassoi” o delle “pentole” di scorza di betulla, o </a:t>
            </a:r>
            <a:r>
              <a:rPr lang="it-IT" sz="1700" b="1" dirty="0" smtClean="0">
                <a:solidFill>
                  <a:schemeClr val="bg1"/>
                </a:solidFill>
                <a:latin typeface="Times New Roman" panose="02020603050405020304" pitchFamily="18" charset="0"/>
                <a:cs typeface="Times New Roman" panose="02020603050405020304" pitchFamily="18" charset="0"/>
              </a:rPr>
              <a:t>potrebbero aver utilizzato </a:t>
            </a:r>
            <a:r>
              <a:rPr lang="it-IT" sz="1700" b="1" dirty="0">
                <a:solidFill>
                  <a:schemeClr val="bg1"/>
                </a:solidFill>
                <a:latin typeface="Times New Roman" panose="02020603050405020304" pitchFamily="18" charset="0"/>
                <a:cs typeface="Times New Roman" panose="02020603050405020304" pitchFamily="18" charset="0"/>
              </a:rPr>
              <a:t>anche sacchetti di pelle,  in cui cuocere il cibo, avendo cura di toglierli dal fuoco prima che si bruciassero. Fra l’altro, le mamme Neanderthal svezzavano presto i loro figli: la media era di cinque mesi circa, e dovevano nutrirli con pappe che difficilmente avrebbero potuto essere di carne. </a:t>
            </a:r>
            <a:r>
              <a:rPr lang="it-IT" sz="1700" b="1" dirty="0" smtClean="0">
                <a:solidFill>
                  <a:schemeClr val="bg1"/>
                </a:solidFill>
                <a:latin typeface="Times New Roman" panose="02020603050405020304" pitchFamily="18" charset="0"/>
                <a:cs typeface="Times New Roman" panose="02020603050405020304" pitchFamily="18" charset="0"/>
              </a:rPr>
              <a:t>Quasi sicuramente, si trattava di polentine col latte…..  </a:t>
            </a:r>
            <a:endParaRPr lang="it-IT" sz="1700" b="1" dirty="0">
              <a:solidFill>
                <a:schemeClr val="bg1"/>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 y="-1"/>
            <a:ext cx="9123296" cy="345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751" y="3573016"/>
            <a:ext cx="3400425"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153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2980" y="6497960"/>
            <a:ext cx="5741610" cy="353943"/>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  </a:t>
            </a:r>
            <a:endParaRPr lang="it-IT" sz="1700" b="1" dirty="0">
              <a:solidFill>
                <a:schemeClr val="bg1"/>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 y="0"/>
            <a:ext cx="9120416" cy="683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4744739" y="5876548"/>
            <a:ext cx="4334745" cy="923330"/>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Grotta </a:t>
            </a:r>
            <a:r>
              <a:rPr lang="it-IT" b="1" dirty="0">
                <a:solidFill>
                  <a:schemeClr val="bg1"/>
                </a:solidFill>
                <a:latin typeface="Times New Roman" panose="02020603050405020304" pitchFamily="18" charset="0"/>
                <a:cs typeface="Times New Roman" panose="02020603050405020304" pitchFamily="18" charset="0"/>
              </a:rPr>
              <a:t>di </a:t>
            </a:r>
            <a:r>
              <a:rPr lang="it-IT" b="1" dirty="0" err="1" smtClean="0">
                <a:solidFill>
                  <a:schemeClr val="bg1"/>
                </a:solidFill>
                <a:latin typeface="Times New Roman" panose="02020603050405020304" pitchFamily="18" charset="0"/>
                <a:cs typeface="Times New Roman" panose="02020603050405020304" pitchFamily="18" charset="0"/>
              </a:rPr>
              <a:t>Shanidar</a:t>
            </a:r>
            <a:r>
              <a:rPr lang="it-IT" b="1" dirty="0" smtClean="0">
                <a:solidFill>
                  <a:schemeClr val="bg1"/>
                </a:solidFill>
                <a:latin typeface="Times New Roman" panose="02020603050405020304" pitchFamily="18" charset="0"/>
                <a:cs typeface="Times New Roman" panose="02020603050405020304" pitchFamily="18" charset="0"/>
              </a:rPr>
              <a:t>, </a:t>
            </a:r>
            <a:r>
              <a:rPr lang="it-IT" b="1" dirty="0">
                <a:solidFill>
                  <a:schemeClr val="bg1"/>
                </a:solidFill>
                <a:latin typeface="Times New Roman" panose="02020603050405020304" pitchFamily="18" charset="0"/>
                <a:cs typeface="Times New Roman" panose="02020603050405020304" pitchFamily="18" charset="0"/>
              </a:rPr>
              <a:t>Iraq. </a:t>
            </a:r>
            <a:r>
              <a:rPr lang="it-IT" b="1" dirty="0" smtClean="0">
                <a:solidFill>
                  <a:schemeClr val="bg1"/>
                </a:solidFill>
                <a:latin typeface="Times New Roman" panose="02020603050405020304" pitchFamily="18" charset="0"/>
                <a:cs typeface="Times New Roman" panose="02020603050405020304" pitchFamily="18" charset="0"/>
              </a:rPr>
              <a:t>Da 70mila anni fa le polente erano aromatizzate con la senape e pistacchio selvatico. </a:t>
            </a:r>
            <a:endParaRPr lang="it-IT" b="1" dirty="0">
              <a:solidFill>
                <a:schemeClr val="bg1"/>
              </a:solidFill>
              <a:latin typeface="Times New Roman" panose="02020603050405020304" pitchFamily="18" charset="0"/>
              <a:cs typeface="Times New Roman" panose="02020603050405020304" pitchFamily="18" charset="0"/>
            </a:endParaRPr>
          </a:p>
        </p:txBody>
      </p:sp>
      <p:sp>
        <p:nvSpPr>
          <p:cNvPr id="8" name="CasellaDiTesto 7"/>
          <p:cNvSpPr txBox="1"/>
          <p:nvPr/>
        </p:nvSpPr>
        <p:spPr>
          <a:xfrm>
            <a:off x="0" y="0"/>
            <a:ext cx="9099612" cy="923330"/>
          </a:xfrm>
          <a:prstGeom prst="rect">
            <a:avLst/>
          </a:prstGeom>
          <a:noFill/>
        </p:spPr>
        <p:txBody>
          <a:bodyPr wrap="square" rtlCol="0">
            <a:spAutoFit/>
          </a:bodyPr>
          <a:lstStyle/>
          <a:p>
            <a:r>
              <a:rPr lang="it-IT" b="1" dirty="0">
                <a:latin typeface="Times New Roman" panose="02020603050405020304" pitchFamily="18" charset="0"/>
                <a:cs typeface="Times New Roman" panose="02020603050405020304" pitchFamily="18" charset="0"/>
              </a:rPr>
              <a:t>La polenta in epoca arcaica individua alcune componenti culturali ricorrenti: società egualitarie, </a:t>
            </a:r>
            <a:r>
              <a:rPr lang="it-IT" b="1" dirty="0" err="1">
                <a:latin typeface="Times New Roman" panose="02020603050405020304" pitchFamily="18" charset="0"/>
                <a:cs typeface="Times New Roman" panose="02020603050405020304" pitchFamily="18" charset="0"/>
              </a:rPr>
              <a:t>matrifocali</a:t>
            </a:r>
            <a:r>
              <a:rPr lang="it-IT" b="1" dirty="0">
                <a:latin typeface="Times New Roman" panose="02020603050405020304" pitchFamily="18" charset="0"/>
                <a:cs typeface="Times New Roman" panose="02020603050405020304" pitchFamily="18" charset="0"/>
              </a:rPr>
              <a:t>, culto alla Dea Madre, presenza di statuine e di vasi antropomorfi femminili, economie miste. </a:t>
            </a:r>
          </a:p>
        </p:txBody>
      </p:sp>
    </p:spTree>
    <p:extLst>
      <p:ext uri="{BB962C8B-B14F-4D97-AF65-F5344CB8AC3E}">
        <p14:creationId xmlns:p14="http://schemas.microsoft.com/office/powerpoint/2010/main" val="826683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30635" y="5984051"/>
            <a:ext cx="9156739" cy="877163"/>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L’agricoltura è </a:t>
            </a:r>
            <a:r>
              <a:rPr lang="it-IT" sz="1700" b="1" dirty="0">
                <a:solidFill>
                  <a:schemeClr val="bg1"/>
                </a:solidFill>
                <a:latin typeface="Times New Roman" panose="02020603050405020304" pitchFamily="18" charset="0"/>
                <a:cs typeface="Times New Roman" panose="02020603050405020304" pitchFamily="18" charset="0"/>
              </a:rPr>
              <a:t>stata un’invenzione delle donne, anche se, per millenni, le comunità umane </a:t>
            </a:r>
            <a:endParaRPr lang="it-IT" sz="1700" b="1" dirty="0" smtClean="0">
              <a:solidFill>
                <a:schemeClr val="bg1"/>
              </a:solidFill>
              <a:latin typeface="Times New Roman" panose="02020603050405020304" pitchFamily="18" charset="0"/>
              <a:cs typeface="Times New Roman" panose="02020603050405020304" pitchFamily="18" charset="0"/>
            </a:endParaRPr>
          </a:p>
          <a:p>
            <a:r>
              <a:rPr lang="it-IT" sz="1700" b="1" dirty="0" smtClean="0">
                <a:solidFill>
                  <a:schemeClr val="bg1"/>
                </a:solidFill>
                <a:latin typeface="Times New Roman" panose="02020603050405020304" pitchFamily="18" charset="0"/>
                <a:cs typeface="Times New Roman" panose="02020603050405020304" pitchFamily="18" charset="0"/>
              </a:rPr>
              <a:t>hanno </a:t>
            </a:r>
            <a:r>
              <a:rPr lang="it-IT" sz="1700" b="1" dirty="0">
                <a:solidFill>
                  <a:schemeClr val="bg1"/>
                </a:solidFill>
                <a:latin typeface="Times New Roman" panose="02020603050405020304" pitchFamily="18" charset="0"/>
                <a:cs typeface="Times New Roman" panose="02020603050405020304" pitchFamily="18" charset="0"/>
              </a:rPr>
              <a:t>praticato un’economia mista, in cui assieme alla coltivazione si esercitavano caccia, </a:t>
            </a:r>
            <a:endParaRPr lang="it-IT" sz="1700" b="1" dirty="0" smtClean="0">
              <a:solidFill>
                <a:schemeClr val="bg1"/>
              </a:solidFill>
              <a:latin typeface="Times New Roman" panose="02020603050405020304" pitchFamily="18" charset="0"/>
              <a:cs typeface="Times New Roman" panose="02020603050405020304" pitchFamily="18" charset="0"/>
            </a:endParaRPr>
          </a:p>
          <a:p>
            <a:r>
              <a:rPr lang="it-IT" sz="1700" b="1" dirty="0" smtClean="0">
                <a:solidFill>
                  <a:schemeClr val="bg1"/>
                </a:solidFill>
                <a:latin typeface="Times New Roman" panose="02020603050405020304" pitchFamily="18" charset="0"/>
                <a:cs typeface="Times New Roman" panose="02020603050405020304" pitchFamily="18" charset="0"/>
              </a:rPr>
              <a:t>pesca</a:t>
            </a:r>
            <a:r>
              <a:rPr lang="it-IT" sz="1700" b="1" dirty="0">
                <a:solidFill>
                  <a:schemeClr val="bg1"/>
                </a:solidFill>
                <a:latin typeface="Times New Roman" panose="02020603050405020304" pitchFamily="18" charset="0"/>
                <a:cs typeface="Times New Roman" panose="02020603050405020304" pitchFamily="18" charset="0"/>
              </a:rPr>
              <a:t>, raccolta e soprattutto allevamento, sia in stalla che semibrado. …..  </a:t>
            </a:r>
          </a:p>
        </p:txBody>
      </p:sp>
      <p:sp>
        <p:nvSpPr>
          <p:cNvPr id="8" name="CasellaDiTesto 7"/>
          <p:cNvSpPr txBox="1"/>
          <p:nvPr/>
        </p:nvSpPr>
        <p:spPr>
          <a:xfrm>
            <a:off x="0" y="0"/>
            <a:ext cx="9099612" cy="923330"/>
          </a:xfrm>
          <a:prstGeom prst="rect">
            <a:avLst/>
          </a:prstGeom>
          <a:noFill/>
        </p:spPr>
        <p:txBody>
          <a:bodyPr wrap="square" rtlCol="0">
            <a:spAutoFit/>
          </a:bodyPr>
          <a:lstStyle/>
          <a:p>
            <a:r>
              <a:rPr lang="it-IT" b="1" dirty="0">
                <a:latin typeface="Times New Roman" panose="02020603050405020304" pitchFamily="18" charset="0"/>
                <a:cs typeface="Times New Roman" panose="02020603050405020304" pitchFamily="18" charset="0"/>
              </a:rPr>
              <a:t>La polenta in epoca arcaica individua alcune componenti culturali ricorrenti: società egualitarie, </a:t>
            </a:r>
            <a:r>
              <a:rPr lang="it-IT" b="1" dirty="0" err="1">
                <a:latin typeface="Times New Roman" panose="02020603050405020304" pitchFamily="18" charset="0"/>
                <a:cs typeface="Times New Roman" panose="02020603050405020304" pitchFamily="18" charset="0"/>
              </a:rPr>
              <a:t>matrifocali</a:t>
            </a:r>
            <a:r>
              <a:rPr lang="it-IT" b="1" dirty="0">
                <a:latin typeface="Times New Roman" panose="02020603050405020304" pitchFamily="18" charset="0"/>
                <a:cs typeface="Times New Roman" panose="02020603050405020304" pitchFamily="18" charset="0"/>
              </a:rPr>
              <a:t>, culto alla Dea Madre, presenza di statuine e di vasi antropomorfi femminili, economie miste.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 y="0"/>
            <a:ext cx="9145022"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563888" y="831195"/>
            <a:ext cx="5256584" cy="369332"/>
          </a:xfrm>
          <a:prstGeom prst="rect">
            <a:avLst/>
          </a:prstGeom>
        </p:spPr>
        <p:txBody>
          <a:bodyPr wrap="square">
            <a:spAutoFit/>
          </a:bodyPr>
          <a:lstStyle/>
          <a:p>
            <a:r>
              <a:rPr lang="it-IT" b="1" dirty="0" smtClean="0">
                <a:solidFill>
                  <a:schemeClr val="bg1"/>
                </a:solidFill>
                <a:latin typeface="Times New Roman" panose="02020603050405020304" pitchFamily="18" charset="0"/>
                <a:cs typeface="Times New Roman" panose="02020603050405020304" pitchFamily="18" charset="0"/>
              </a:rPr>
              <a:t>Focolare </a:t>
            </a:r>
            <a:r>
              <a:rPr lang="it-IT" b="1" dirty="0">
                <a:solidFill>
                  <a:schemeClr val="bg1"/>
                </a:solidFill>
                <a:latin typeface="Times New Roman" panose="02020603050405020304" pitchFamily="18" charset="0"/>
                <a:cs typeface="Times New Roman" panose="02020603050405020304" pitchFamily="18" charset="0"/>
              </a:rPr>
              <a:t>di Neanderthal </a:t>
            </a:r>
            <a:r>
              <a:rPr lang="it-IT" b="1" dirty="0" smtClean="0">
                <a:solidFill>
                  <a:schemeClr val="bg1"/>
                </a:solidFill>
                <a:latin typeface="Times New Roman" panose="02020603050405020304" pitchFamily="18" charset="0"/>
                <a:cs typeface="Times New Roman" panose="02020603050405020304" pitchFamily="18" charset="0"/>
              </a:rPr>
              <a:t>nella </a:t>
            </a:r>
            <a:r>
              <a:rPr lang="it-IT" b="1" dirty="0">
                <a:solidFill>
                  <a:schemeClr val="bg1"/>
                </a:solidFill>
                <a:latin typeface="Times New Roman" panose="02020603050405020304" pitchFamily="18" charset="0"/>
                <a:cs typeface="Times New Roman" panose="02020603050405020304" pitchFamily="18" charset="0"/>
              </a:rPr>
              <a:t>grotta di </a:t>
            </a:r>
            <a:r>
              <a:rPr lang="it-IT" b="1" dirty="0" err="1">
                <a:solidFill>
                  <a:schemeClr val="bg1"/>
                </a:solidFill>
                <a:latin typeface="Times New Roman" panose="02020603050405020304" pitchFamily="18" charset="0"/>
                <a:cs typeface="Times New Roman" panose="02020603050405020304" pitchFamily="18" charset="0"/>
              </a:rPr>
              <a:t>Shanidar</a:t>
            </a:r>
            <a:r>
              <a:rPr lang="it-IT"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58661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5083459" y="0"/>
            <a:ext cx="4123860" cy="6740307"/>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La coltivazione e l’addomesticazione </a:t>
            </a:r>
            <a:r>
              <a:rPr lang="it-IT" b="1" dirty="0" smtClean="0">
                <a:solidFill>
                  <a:schemeClr val="bg1"/>
                </a:solidFill>
                <a:latin typeface="Times New Roman" panose="02020603050405020304" pitchFamily="18" charset="0"/>
                <a:cs typeface="Times New Roman" panose="02020603050405020304" pitchFamily="18" charset="0"/>
              </a:rPr>
              <a:t>di </a:t>
            </a:r>
            <a:r>
              <a:rPr lang="it-IT" b="1" dirty="0">
                <a:solidFill>
                  <a:schemeClr val="bg1"/>
                </a:solidFill>
                <a:latin typeface="Times New Roman" panose="02020603050405020304" pitchFamily="18" charset="0"/>
                <a:cs typeface="Times New Roman" panose="02020603050405020304" pitchFamily="18" charset="0"/>
              </a:rPr>
              <a:t>legumi e </a:t>
            </a:r>
            <a:r>
              <a:rPr lang="it-IT" b="1" dirty="0" smtClean="0">
                <a:solidFill>
                  <a:schemeClr val="bg1"/>
                </a:solidFill>
                <a:latin typeface="Times New Roman" panose="02020603050405020304" pitchFamily="18" charset="0"/>
                <a:cs typeface="Times New Roman" panose="02020603050405020304" pitchFamily="18" charset="0"/>
              </a:rPr>
              <a:t>cereali </a:t>
            </a:r>
            <a:r>
              <a:rPr lang="it-IT" b="1" dirty="0">
                <a:solidFill>
                  <a:schemeClr val="bg1"/>
                </a:solidFill>
                <a:latin typeface="Times New Roman" panose="02020603050405020304" pitchFamily="18" charset="0"/>
                <a:cs typeface="Times New Roman" panose="02020603050405020304" pitchFamily="18" charset="0"/>
              </a:rPr>
              <a:t>selvatici avrebbero origini religiose, specie per quanto riguarda i legumi (ingredienti delle polente arcaiche) e in </a:t>
            </a:r>
            <a:r>
              <a:rPr lang="it-IT" b="1" dirty="0" smtClean="0">
                <a:solidFill>
                  <a:schemeClr val="bg1"/>
                </a:solidFill>
                <a:latin typeface="Times New Roman" panose="02020603050405020304" pitchFamily="18" charset="0"/>
                <a:cs typeface="Times New Roman" panose="02020603050405020304" pitchFamily="18" charset="0"/>
              </a:rPr>
              <a:t>particolare </a:t>
            </a:r>
            <a:r>
              <a:rPr lang="it-IT" b="1" dirty="0">
                <a:solidFill>
                  <a:schemeClr val="bg1"/>
                </a:solidFill>
                <a:latin typeface="Times New Roman" panose="02020603050405020304" pitchFamily="18" charset="0"/>
                <a:cs typeface="Times New Roman" panose="02020603050405020304" pitchFamily="18" charset="0"/>
              </a:rPr>
              <a:t>di una delle prime e più importanti varietà nella storia dei Sapiens: le lenticchie. </a:t>
            </a:r>
            <a:r>
              <a:rPr lang="it-IT" b="1" dirty="0" smtClean="0">
                <a:solidFill>
                  <a:schemeClr val="bg1"/>
                </a:solidFill>
                <a:latin typeface="Times New Roman" panose="02020603050405020304" pitchFamily="18" charset="0"/>
                <a:cs typeface="Times New Roman" panose="02020603050405020304" pitchFamily="18" charset="0"/>
              </a:rPr>
              <a:t>Un eminente storico </a:t>
            </a:r>
            <a:r>
              <a:rPr lang="it-IT" b="1" dirty="0">
                <a:solidFill>
                  <a:schemeClr val="bg1"/>
                </a:solidFill>
                <a:latin typeface="Times New Roman" panose="02020603050405020304" pitchFamily="18" charset="0"/>
                <a:cs typeface="Times New Roman" panose="02020603050405020304" pitchFamily="18" charset="0"/>
              </a:rPr>
              <a:t>dell’agricoltura, Charles B </a:t>
            </a:r>
            <a:r>
              <a:rPr lang="it-IT" b="1" dirty="0" err="1">
                <a:solidFill>
                  <a:schemeClr val="bg1"/>
                </a:solidFill>
                <a:latin typeface="Times New Roman" panose="02020603050405020304" pitchFamily="18" charset="0"/>
                <a:cs typeface="Times New Roman" panose="02020603050405020304" pitchFamily="18" charset="0"/>
              </a:rPr>
              <a:t>Heiser</a:t>
            </a:r>
            <a:r>
              <a:rPr lang="it-IT" b="1" dirty="0">
                <a:solidFill>
                  <a:schemeClr val="bg1"/>
                </a:solidFill>
                <a:latin typeface="Times New Roman" panose="02020603050405020304" pitchFamily="18" charset="0"/>
                <a:cs typeface="Times New Roman" panose="02020603050405020304" pitchFamily="18" charset="0"/>
              </a:rPr>
              <a:t> </a:t>
            </a:r>
            <a:r>
              <a:rPr lang="it-IT" b="1" dirty="0" smtClean="0">
                <a:solidFill>
                  <a:schemeClr val="bg1"/>
                </a:solidFill>
                <a:latin typeface="Times New Roman" panose="02020603050405020304" pitchFamily="18" charset="0"/>
                <a:cs typeface="Times New Roman" panose="02020603050405020304" pitchFamily="18" charset="0"/>
              </a:rPr>
              <a:t>Jr., </a:t>
            </a:r>
            <a:r>
              <a:rPr lang="it-IT" b="1" dirty="0">
                <a:solidFill>
                  <a:schemeClr val="bg1"/>
                </a:solidFill>
                <a:latin typeface="Times New Roman" panose="02020603050405020304" pitchFamily="18" charset="0"/>
                <a:cs typeface="Times New Roman" panose="02020603050405020304" pitchFamily="18" charset="0"/>
              </a:rPr>
              <a:t>sostiene che gli esseri umani, raccogliendo una certa quantità di semi selvatici,  per offrirli </a:t>
            </a:r>
            <a:r>
              <a:rPr lang="it-IT" b="1" dirty="0" smtClean="0">
                <a:solidFill>
                  <a:schemeClr val="bg1"/>
                </a:solidFill>
                <a:latin typeface="Times New Roman" panose="02020603050405020304" pitchFamily="18" charset="0"/>
                <a:cs typeface="Times New Roman" panose="02020603050405020304" pitchFamily="18" charset="0"/>
              </a:rPr>
              <a:t>in luoghi </a:t>
            </a:r>
            <a:r>
              <a:rPr lang="it-IT" b="1" dirty="0">
                <a:solidFill>
                  <a:schemeClr val="bg1"/>
                </a:solidFill>
                <a:latin typeface="Times New Roman" panose="02020603050405020304" pitchFamily="18" charset="0"/>
                <a:cs typeface="Times New Roman" panose="02020603050405020304" pitchFamily="18" charset="0"/>
              </a:rPr>
              <a:t>sacri </a:t>
            </a:r>
            <a:r>
              <a:rPr lang="it-IT" b="1" dirty="0" smtClean="0">
                <a:solidFill>
                  <a:schemeClr val="bg1"/>
                </a:solidFill>
                <a:latin typeface="Times New Roman" panose="02020603050405020304" pitchFamily="18" charset="0"/>
                <a:cs typeface="Times New Roman" panose="02020603050405020304" pitchFamily="18" charset="0"/>
              </a:rPr>
              <a:t>circoscritti fuori </a:t>
            </a:r>
            <a:r>
              <a:rPr lang="it-IT" b="1" dirty="0">
                <a:solidFill>
                  <a:schemeClr val="bg1"/>
                </a:solidFill>
                <a:latin typeface="Times New Roman" panose="02020603050405020304" pitchFamily="18" charset="0"/>
                <a:cs typeface="Times New Roman" panose="02020603050405020304" pitchFamily="18" charset="0"/>
              </a:rPr>
              <a:t>dagli insediamenti (le lenticchie selvatiche non riescono a crescere in ambienti disturbati), avrebbero  prodotto un'alta concentrazione di un numero elevato di individui conspecifici, capaci di competere con le erbe infestanti. Il risultato sarebbe stata </a:t>
            </a:r>
            <a:r>
              <a:rPr lang="it-IT" b="1" dirty="0" smtClean="0">
                <a:solidFill>
                  <a:schemeClr val="bg1"/>
                </a:solidFill>
                <a:latin typeface="Times New Roman" panose="02020603050405020304" pitchFamily="18" charset="0"/>
                <a:cs typeface="Times New Roman" panose="02020603050405020304" pitchFamily="18" charset="0"/>
              </a:rPr>
              <a:t>una </a:t>
            </a:r>
            <a:r>
              <a:rPr lang="it-IT" b="1" dirty="0">
                <a:solidFill>
                  <a:schemeClr val="bg1"/>
                </a:solidFill>
                <a:latin typeface="Times New Roman" panose="02020603050405020304" pitchFamily="18" charset="0"/>
                <a:cs typeface="Times New Roman" panose="02020603050405020304" pitchFamily="18" charset="0"/>
              </a:rPr>
              <a:t>semina involontaria: il primo orto di leguminose. </a:t>
            </a:r>
            <a:r>
              <a:rPr lang="it-IT" b="1" dirty="0" smtClean="0">
                <a:solidFill>
                  <a:schemeClr val="bg1"/>
                </a:solidFill>
                <a:latin typeface="Times New Roman" panose="02020603050405020304" pitchFamily="18" charset="0"/>
                <a:cs typeface="Times New Roman" panose="02020603050405020304" pitchFamily="18" charset="0"/>
              </a:rPr>
              <a:t>Anche in questo caso, la data di «invenzione» </a:t>
            </a:r>
          </a:p>
          <a:p>
            <a:r>
              <a:rPr lang="it-IT" b="1" dirty="0" smtClean="0">
                <a:solidFill>
                  <a:schemeClr val="bg1"/>
                </a:solidFill>
                <a:latin typeface="Times New Roman" panose="02020603050405020304" pitchFamily="18" charset="0"/>
                <a:cs typeface="Times New Roman" panose="02020603050405020304" pitchFamily="18" charset="0"/>
              </a:rPr>
              <a:t>dell’agricoltura dovrebbe essere retrocessa di millenni…..</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834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930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0" y="4005064"/>
            <a:ext cx="3779912" cy="446276"/>
          </a:xfrm>
          <a:prstGeom prst="rect">
            <a:avLst/>
          </a:prstGeom>
        </p:spPr>
        <p:txBody>
          <a:bodyPr wrap="square">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  </a:t>
            </a:r>
            <a:endParaRPr lang="it-IT" sz="2300" b="1" dirty="0">
              <a:solidFill>
                <a:prstClr val="white"/>
              </a:solidFill>
              <a:latin typeface="Times New Roman" panose="02020603050405020304" pitchFamily="18" charset="0"/>
              <a:cs typeface="Times New Roman" panose="02020603050405020304" pitchFamily="18" charset="0"/>
            </a:endParaRPr>
          </a:p>
        </p:txBody>
      </p:sp>
      <p:pic>
        <p:nvPicPr>
          <p:cNvPr id="2052" name="Picture 4" descr="The grinding stone from Grotta Paglicci in Italy that has residue of oats on it from 32,000 years a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687"/>
            <a:ext cx="8972201" cy="558924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77415" y="241217"/>
            <a:ext cx="9066585" cy="369332"/>
          </a:xfrm>
          <a:prstGeom prst="rect">
            <a:avLst/>
          </a:prstGeom>
          <a:noFill/>
        </p:spPr>
        <p:txBody>
          <a:bodyPr wrap="none" rtlCol="0">
            <a:spAutoFit/>
          </a:bodyPr>
          <a:lstStyle/>
          <a:p>
            <a:r>
              <a:rPr lang="it-IT" sz="1400" b="1" dirty="0" smtClean="0">
                <a:solidFill>
                  <a:schemeClr val="bg1"/>
                </a:solidFill>
                <a:latin typeface="Times New Roman" panose="02020603050405020304" pitchFamily="18" charset="0"/>
                <a:cs typeface="Times New Roman" panose="02020603050405020304" pitchFamily="18" charset="0"/>
              </a:rPr>
              <a:t>Macina di Grotta </a:t>
            </a:r>
            <a:r>
              <a:rPr lang="it-IT" sz="1400" b="1" dirty="0" err="1" smtClean="0">
                <a:solidFill>
                  <a:schemeClr val="bg1"/>
                </a:solidFill>
                <a:latin typeface="Times New Roman" panose="02020603050405020304" pitchFamily="18" charset="0"/>
                <a:cs typeface="Times New Roman" panose="02020603050405020304" pitchFamily="18" charset="0"/>
              </a:rPr>
              <a:t>Paglicci</a:t>
            </a:r>
            <a:r>
              <a:rPr lang="it-IT" sz="1400" b="1" dirty="0" smtClean="0">
                <a:solidFill>
                  <a:schemeClr val="bg1"/>
                </a:solidFill>
                <a:latin typeface="Times New Roman" panose="02020603050405020304" pitchFamily="18" charset="0"/>
                <a:cs typeface="Times New Roman" panose="02020603050405020304" pitchFamily="18" charset="0"/>
              </a:rPr>
              <a:t> (</a:t>
            </a:r>
            <a:r>
              <a:rPr lang="it-IT" sz="1400" b="1" dirty="0" err="1" smtClean="0">
                <a:solidFill>
                  <a:schemeClr val="bg1"/>
                </a:solidFill>
                <a:latin typeface="Times New Roman" panose="02020603050405020304" pitchFamily="18" charset="0"/>
                <a:cs typeface="Times New Roman" panose="02020603050405020304" pitchFamily="18" charset="0"/>
              </a:rPr>
              <a:t>Fg</a:t>
            </a:r>
            <a:r>
              <a:rPr lang="it-IT" sz="1400" b="1" dirty="0" smtClean="0">
                <a:solidFill>
                  <a:schemeClr val="bg1"/>
                </a:solidFill>
                <a:latin typeface="Times New Roman" panose="02020603050405020304" pitchFamily="18" charset="0"/>
                <a:cs typeface="Times New Roman" panose="02020603050405020304" pitchFamily="18" charset="0"/>
              </a:rPr>
              <a:t>). 30.000 a.C. Sono state rinvenute tracce di avena. Ad oggi è la più antica del mondo. </a:t>
            </a:r>
            <a:r>
              <a:rPr lang="it-IT" dirty="0" smtClean="0"/>
              <a:t>(</a:t>
            </a:r>
            <a:endParaRPr lang="it-IT" dirty="0"/>
          </a:p>
        </p:txBody>
      </p:sp>
      <p:sp>
        <p:nvSpPr>
          <p:cNvPr id="9" name="CasellaDiTesto 8"/>
          <p:cNvSpPr txBox="1"/>
          <p:nvPr/>
        </p:nvSpPr>
        <p:spPr>
          <a:xfrm>
            <a:off x="0" y="4984388"/>
            <a:ext cx="9144000" cy="1754326"/>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La polenta è </a:t>
            </a:r>
            <a:r>
              <a:rPr lang="it-IT" b="1" dirty="0" smtClean="0">
                <a:solidFill>
                  <a:schemeClr val="bg1"/>
                </a:solidFill>
                <a:latin typeface="Times New Roman" panose="02020603050405020304" pitchFamily="18" charset="0"/>
                <a:cs typeface="Times New Roman" panose="02020603050405020304" pitchFamily="18" charset="0"/>
              </a:rPr>
              <a:t>uno </a:t>
            </a:r>
            <a:r>
              <a:rPr lang="it-IT" b="1" dirty="0">
                <a:solidFill>
                  <a:schemeClr val="bg1"/>
                </a:solidFill>
                <a:latin typeface="Times New Roman" panose="02020603050405020304" pitchFamily="18" charset="0"/>
                <a:cs typeface="Times New Roman" panose="02020603050405020304" pitchFamily="18" charset="0"/>
              </a:rPr>
              <a:t>dei cibi più antichi della storia dell’umanità. </a:t>
            </a:r>
            <a:r>
              <a:rPr lang="it-IT" b="1" dirty="0" smtClean="0">
                <a:solidFill>
                  <a:schemeClr val="bg1"/>
                </a:solidFill>
                <a:latin typeface="Times New Roman" panose="02020603050405020304" pitchFamily="18" charset="0"/>
                <a:cs typeface="Times New Roman" panose="02020603050405020304" pitchFamily="18" charset="0"/>
              </a:rPr>
              <a:t>I cereali venivano raccolti selvatici prima dell’avvento dell’agricoltura. Oppure, gli antichi popoli nomadi avevano scoperto tecniche agronomiche che consentivano di spargere i semi e di raccogliere i frutti l’anno dopo, quando la tribù sarebbe ripassata nello stesso posto, che noi ancora non </a:t>
            </a:r>
          </a:p>
          <a:p>
            <a:r>
              <a:rPr lang="it-IT" b="1" dirty="0" smtClean="0">
                <a:solidFill>
                  <a:schemeClr val="bg1"/>
                </a:solidFill>
                <a:latin typeface="Times New Roman" panose="02020603050405020304" pitchFamily="18" charset="0"/>
                <a:cs typeface="Times New Roman" panose="02020603050405020304" pitchFamily="18" charset="0"/>
              </a:rPr>
              <a:t>Conosciamo, visto che si situa la «rivoluzione agricola» al 10.000 a.C. in Medio </a:t>
            </a:r>
          </a:p>
          <a:p>
            <a:r>
              <a:rPr lang="it-IT" b="1" dirty="0" smtClean="0">
                <a:solidFill>
                  <a:schemeClr val="bg1"/>
                </a:solidFill>
                <a:latin typeface="Times New Roman" panose="02020603050405020304" pitchFamily="18" charset="0"/>
                <a:cs typeface="Times New Roman" panose="02020603050405020304" pitchFamily="18" charset="0"/>
              </a:rPr>
              <a:t>Oriente.  Probabilmente, erano più progrediti di quanto non si sospetti.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387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716016" y="0"/>
            <a:ext cx="4383597" cy="6740307"/>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La prima </a:t>
            </a:r>
            <a:r>
              <a:rPr lang="it-IT" b="1" dirty="0">
                <a:solidFill>
                  <a:prstClr val="white"/>
                </a:solidFill>
                <a:latin typeface="Times New Roman" panose="02020603050405020304" pitchFamily="18" charset="0"/>
                <a:cs typeface="Times New Roman" panose="02020603050405020304" pitchFamily="18" charset="0"/>
              </a:rPr>
              <a:t>attestazione di quella che potrebbe essere una dea del grano (ma anche e principalmente della natura e degli animali selvatici) risale all’VIII-VII millennio a.C. a </a:t>
            </a:r>
            <a:r>
              <a:rPr lang="it-IT" b="1" dirty="0" err="1">
                <a:solidFill>
                  <a:prstClr val="white"/>
                </a:solidFill>
                <a:latin typeface="Times New Roman" panose="02020603050405020304" pitchFamily="18" charset="0"/>
                <a:cs typeface="Times New Roman" panose="02020603050405020304" pitchFamily="18" charset="0"/>
              </a:rPr>
              <a:t>Çatal</a:t>
            </a:r>
            <a:r>
              <a:rPr lang="it-IT" b="1" dirty="0">
                <a:solidFill>
                  <a:prstClr val="white"/>
                </a:solidFill>
                <a:latin typeface="Times New Roman" panose="02020603050405020304" pitchFamily="18" charset="0"/>
                <a:cs typeface="Times New Roman" panose="02020603050405020304" pitchFamily="18" charset="0"/>
              </a:rPr>
              <a:t> </a:t>
            </a:r>
            <a:r>
              <a:rPr lang="it-IT" b="1" dirty="0" err="1">
                <a:solidFill>
                  <a:prstClr val="white"/>
                </a:solidFill>
                <a:latin typeface="Times New Roman" panose="02020603050405020304" pitchFamily="18" charset="0"/>
                <a:cs typeface="Times New Roman" panose="02020603050405020304" pitchFamily="18" charset="0"/>
              </a:rPr>
              <a:t>Hüyük</a:t>
            </a:r>
            <a:r>
              <a:rPr lang="it-IT" b="1" dirty="0">
                <a:solidFill>
                  <a:prstClr val="white"/>
                </a:solidFill>
                <a:latin typeface="Times New Roman" panose="02020603050405020304" pitchFamily="18" charset="0"/>
                <a:cs typeface="Times New Roman" panose="02020603050405020304" pitchFamily="18" charset="0"/>
              </a:rPr>
              <a:t>, in Turchia</a:t>
            </a:r>
            <a:r>
              <a:rPr lang="it-IT" b="1" dirty="0" smtClean="0">
                <a:solidFill>
                  <a:prstClr val="white"/>
                </a:solidFill>
                <a:latin typeface="Times New Roman" panose="02020603050405020304" pitchFamily="18" charset="0"/>
                <a:cs typeface="Times New Roman" panose="02020603050405020304" pitchFamily="18" charset="0"/>
              </a:rPr>
              <a:t>. Questa eccezionale scultura </a:t>
            </a:r>
            <a:r>
              <a:rPr lang="it-IT" b="1" dirty="0">
                <a:solidFill>
                  <a:prstClr val="white"/>
                </a:solidFill>
                <a:latin typeface="Times New Roman" panose="02020603050405020304" pitchFamily="18" charset="0"/>
                <a:cs typeface="Times New Roman" panose="02020603050405020304" pitchFamily="18" charset="0"/>
              </a:rPr>
              <a:t>fu </a:t>
            </a:r>
            <a:r>
              <a:rPr lang="it-IT" b="1" dirty="0" smtClean="0">
                <a:solidFill>
                  <a:prstClr val="white"/>
                </a:solidFill>
                <a:latin typeface="Times New Roman" panose="02020603050405020304" pitchFamily="18" charset="0"/>
                <a:cs typeface="Times New Roman" panose="02020603050405020304" pitchFamily="18" charset="0"/>
              </a:rPr>
              <a:t>rinvenuta al </a:t>
            </a:r>
            <a:r>
              <a:rPr lang="it-IT" b="1" dirty="0">
                <a:solidFill>
                  <a:prstClr val="white"/>
                </a:solidFill>
                <a:latin typeface="Times New Roman" panose="02020603050405020304" pitchFamily="18" charset="0"/>
                <a:cs typeface="Times New Roman" panose="02020603050405020304" pitchFamily="18" charset="0"/>
              </a:rPr>
              <a:t>centro dei magazzini di cereali collettivi della </a:t>
            </a:r>
            <a:r>
              <a:rPr lang="it-IT" b="1" dirty="0" smtClean="0">
                <a:solidFill>
                  <a:prstClr val="white"/>
                </a:solidFill>
                <a:latin typeface="Times New Roman" panose="02020603050405020304" pitchFamily="18" charset="0"/>
                <a:cs typeface="Times New Roman" panose="02020603050405020304" pitchFamily="18" charset="0"/>
              </a:rPr>
              <a:t>città, punto focale  di un tipico insediamento </a:t>
            </a:r>
            <a:r>
              <a:rPr lang="it-IT" b="1" dirty="0" err="1" smtClean="0">
                <a:solidFill>
                  <a:prstClr val="white"/>
                </a:solidFill>
                <a:latin typeface="Times New Roman" panose="02020603050405020304" pitchFamily="18" charset="0"/>
                <a:cs typeface="Times New Roman" panose="02020603050405020304" pitchFamily="18" charset="0"/>
              </a:rPr>
              <a:t>matrifocale</a:t>
            </a:r>
            <a:r>
              <a:rPr lang="it-IT" b="1" dirty="0" smtClean="0">
                <a:solidFill>
                  <a:prstClr val="white"/>
                </a:solidFill>
                <a:latin typeface="Times New Roman" panose="02020603050405020304" pitchFamily="18" charset="0"/>
                <a:cs typeface="Times New Roman" panose="02020603050405020304" pitchFamily="18" charset="0"/>
              </a:rPr>
              <a:t>  egualitario in cui  (come d’altra parte sulle Alpi fino all’altro ieri) l’agricoltura e l’allevamento di bestie da latte per la caseificazione si combinava con la caccia, la raccolta, la selvicoltura. Quelle antiche popolazioni  dimostrano una straordinarie capacità di adattamento  e flessibilità che minimizzano i rischi in caso di eventi infausti (siccità, inondazioni, epidemie e zoonosi), diversifica tempi e modalità di lavoro, riducendo la fatica personale e incentivando la produzione artistica, presente in tutte le case, uguali nella </a:t>
            </a:r>
          </a:p>
          <a:p>
            <a:r>
              <a:rPr lang="it-IT" b="1" dirty="0" smtClean="0">
                <a:solidFill>
                  <a:prstClr val="white"/>
                </a:solidFill>
                <a:latin typeface="Times New Roman" panose="02020603050405020304" pitchFamily="18" charset="0"/>
                <a:cs typeface="Times New Roman" panose="02020603050405020304" pitchFamily="18" charset="0"/>
              </a:rPr>
              <a:t>forma e dimensione ma  diversissime </a:t>
            </a:r>
          </a:p>
          <a:p>
            <a:r>
              <a:rPr lang="it-IT" b="1" dirty="0" smtClean="0">
                <a:solidFill>
                  <a:prstClr val="white"/>
                </a:solidFill>
                <a:latin typeface="Times New Roman" panose="02020603050405020304" pitchFamily="18" charset="0"/>
                <a:cs typeface="Times New Roman" panose="02020603050405020304" pitchFamily="18" charset="0"/>
              </a:rPr>
              <a:t>nella ricca decorazione interna. </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315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0" y="6413422"/>
            <a:ext cx="8329287" cy="369332"/>
          </a:xfrm>
          <a:prstGeom prst="rect">
            <a:avLst/>
          </a:prstGeom>
          <a:noFill/>
        </p:spPr>
        <p:txBody>
          <a:bodyPr wrap="square" rtlCol="0">
            <a:spAutoFit/>
          </a:bodyPr>
          <a:lstStyle/>
          <a:p>
            <a:r>
              <a:rPr lang="it-IT" b="1" dirty="0" err="1">
                <a:solidFill>
                  <a:schemeClr val="bg1"/>
                </a:solidFill>
                <a:latin typeface="Times New Roman" panose="02020603050405020304" pitchFamily="18" charset="0"/>
                <a:cs typeface="Times New Roman" panose="02020603050405020304" pitchFamily="18" charset="0"/>
              </a:rPr>
              <a:t>Çatal</a:t>
            </a:r>
            <a:r>
              <a:rPr lang="it-IT" b="1" dirty="0">
                <a:solidFill>
                  <a:schemeClr val="bg1"/>
                </a:solidFill>
                <a:latin typeface="Times New Roman" panose="02020603050405020304" pitchFamily="18" charset="0"/>
                <a:cs typeface="Times New Roman" panose="02020603050405020304" pitchFamily="18" charset="0"/>
              </a:rPr>
              <a:t> </a:t>
            </a:r>
            <a:r>
              <a:rPr lang="it-IT" b="1" dirty="0" err="1">
                <a:solidFill>
                  <a:schemeClr val="bg1"/>
                </a:solidFill>
                <a:latin typeface="Times New Roman" panose="02020603050405020304" pitchFamily="18" charset="0"/>
                <a:cs typeface="Times New Roman" panose="02020603050405020304" pitchFamily="18" charset="0"/>
              </a:rPr>
              <a:t>Hüyük</a:t>
            </a:r>
            <a:r>
              <a:rPr lang="it-IT" b="1" dirty="0">
                <a:solidFill>
                  <a:schemeClr val="bg1"/>
                </a:solidFill>
                <a:latin typeface="Times New Roman" panose="02020603050405020304" pitchFamily="18" charset="0"/>
                <a:cs typeface="Times New Roman" panose="02020603050405020304" pitchFamily="18" charset="0"/>
              </a:rPr>
              <a:t>, </a:t>
            </a:r>
            <a:r>
              <a:rPr lang="it-IT" b="1" dirty="0" smtClean="0">
                <a:solidFill>
                  <a:schemeClr val="bg1"/>
                </a:solidFill>
                <a:latin typeface="Times New Roman" panose="02020603050405020304" pitchFamily="18" charset="0"/>
                <a:cs typeface="Times New Roman" panose="02020603050405020304" pitchFamily="18" charset="0"/>
              </a:rPr>
              <a:t>interno di casa. Per l’epoca, un comfort e una ricchezza straordinari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 y="6872"/>
            <a:ext cx="9149531" cy="633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667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0" y="5844471"/>
            <a:ext cx="9144000" cy="923330"/>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Era </a:t>
            </a:r>
            <a:r>
              <a:rPr lang="it-IT" b="1" dirty="0">
                <a:solidFill>
                  <a:schemeClr val="bg1"/>
                </a:solidFill>
                <a:latin typeface="Times New Roman" panose="02020603050405020304" pitchFamily="18" charset="0"/>
                <a:cs typeface="Times New Roman" panose="02020603050405020304" pitchFamily="18" charset="0"/>
              </a:rPr>
              <a:t>un insediamento veramente enorme: </a:t>
            </a:r>
            <a:r>
              <a:rPr lang="it-IT" b="1" dirty="0" smtClean="0">
                <a:solidFill>
                  <a:schemeClr val="bg1"/>
                </a:solidFill>
                <a:latin typeface="Times New Roman" panose="02020603050405020304" pitchFamily="18" charset="0"/>
                <a:cs typeface="Times New Roman" panose="02020603050405020304" pitchFamily="18" charset="0"/>
              </a:rPr>
              <a:t>circa </a:t>
            </a:r>
            <a:r>
              <a:rPr lang="it-IT" b="1" dirty="0">
                <a:solidFill>
                  <a:schemeClr val="bg1"/>
                </a:solidFill>
                <a:latin typeface="Times New Roman" panose="02020603050405020304" pitchFamily="18" charset="0"/>
                <a:cs typeface="Times New Roman" panose="02020603050405020304" pitchFamily="18" charset="0"/>
              </a:rPr>
              <a:t>5mila abitanti. Le case erano </a:t>
            </a:r>
            <a:r>
              <a:rPr lang="it-IT" b="1" dirty="0" smtClean="0">
                <a:solidFill>
                  <a:schemeClr val="bg1"/>
                </a:solidFill>
                <a:latin typeface="Times New Roman" panose="02020603050405020304" pitchFamily="18" charset="0"/>
                <a:cs typeface="Times New Roman" panose="02020603050405020304" pitchFamily="18" charset="0"/>
              </a:rPr>
              <a:t>dotate </a:t>
            </a:r>
          </a:p>
          <a:p>
            <a:r>
              <a:rPr lang="it-IT" b="1" dirty="0" smtClean="0">
                <a:solidFill>
                  <a:schemeClr val="bg1"/>
                </a:solidFill>
                <a:latin typeface="Times New Roman" panose="02020603050405020304" pitchFamily="18" charset="0"/>
                <a:cs typeface="Times New Roman" panose="02020603050405020304" pitchFamily="18" charset="0"/>
              </a:rPr>
              <a:t>di </a:t>
            </a:r>
            <a:r>
              <a:rPr lang="it-IT" b="1" dirty="0">
                <a:solidFill>
                  <a:schemeClr val="bg1"/>
                </a:solidFill>
                <a:latin typeface="Times New Roman" panose="02020603050405020304" pitchFamily="18" charset="0"/>
                <a:cs typeface="Times New Roman" panose="02020603050405020304" pitchFamily="18" charset="0"/>
              </a:rPr>
              <a:t>focolare e </a:t>
            </a:r>
            <a:r>
              <a:rPr lang="it-IT" b="1" dirty="0" smtClean="0">
                <a:solidFill>
                  <a:schemeClr val="bg1"/>
                </a:solidFill>
                <a:latin typeface="Times New Roman" panose="02020603050405020304" pitchFamily="18" charset="0"/>
                <a:cs typeface="Times New Roman" panose="02020603050405020304" pitchFamily="18" charset="0"/>
              </a:rPr>
              <a:t>forno </a:t>
            </a:r>
            <a:r>
              <a:rPr lang="it-IT" b="1" dirty="0">
                <a:solidFill>
                  <a:schemeClr val="bg1"/>
                </a:solidFill>
                <a:latin typeface="Times New Roman" panose="02020603050405020304" pitchFamily="18" charset="0"/>
                <a:cs typeface="Times New Roman" panose="02020603050405020304" pitchFamily="18" charset="0"/>
              </a:rPr>
              <a:t>privato, e di due stanze una sopra l’altra. Un terzo del patrimonio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edilizio </a:t>
            </a:r>
            <a:r>
              <a:rPr lang="it-IT" b="1" dirty="0">
                <a:solidFill>
                  <a:schemeClr val="bg1"/>
                </a:solidFill>
                <a:latin typeface="Times New Roman" panose="02020603050405020304" pitchFamily="18" charset="0"/>
                <a:cs typeface="Times New Roman" panose="02020603050405020304" pitchFamily="18" charset="0"/>
              </a:rPr>
              <a:t>era dedicato al culto della Dea e ai magazzini </a:t>
            </a:r>
            <a:r>
              <a:rPr lang="it-IT" b="1" dirty="0" smtClean="0">
                <a:solidFill>
                  <a:schemeClr val="bg1"/>
                </a:solidFill>
                <a:latin typeface="Times New Roman" panose="02020603050405020304" pitchFamily="18" charset="0"/>
                <a:cs typeface="Times New Roman" panose="02020603050405020304" pitchFamily="18" charset="0"/>
              </a:rPr>
              <a:t>alimentari comuni</a:t>
            </a:r>
            <a:r>
              <a:rPr lang="it-IT" b="1" dirty="0">
                <a:solidFill>
                  <a:schemeClr val="bg1"/>
                </a:solidFill>
                <a:latin typeface="Times New Roman" panose="02020603050405020304" pitchFamily="18" charset="0"/>
                <a:cs typeface="Times New Roman" panose="02020603050405020304" pitchFamily="18" charset="0"/>
              </a:rPr>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17"/>
            <a:ext cx="9170230"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222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0" y="5844471"/>
            <a:ext cx="9144000" cy="923330"/>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Era </a:t>
            </a:r>
            <a:r>
              <a:rPr lang="it-IT" b="1" dirty="0">
                <a:solidFill>
                  <a:schemeClr val="bg1"/>
                </a:solidFill>
                <a:latin typeface="Times New Roman" panose="02020603050405020304" pitchFamily="18" charset="0"/>
                <a:cs typeface="Times New Roman" panose="02020603050405020304" pitchFamily="18" charset="0"/>
              </a:rPr>
              <a:t>un insediamento veramente enorme: </a:t>
            </a:r>
            <a:r>
              <a:rPr lang="it-IT" b="1" dirty="0" smtClean="0">
                <a:solidFill>
                  <a:schemeClr val="bg1"/>
                </a:solidFill>
                <a:latin typeface="Times New Roman" panose="02020603050405020304" pitchFamily="18" charset="0"/>
                <a:cs typeface="Times New Roman" panose="02020603050405020304" pitchFamily="18" charset="0"/>
              </a:rPr>
              <a:t>circa </a:t>
            </a:r>
            <a:r>
              <a:rPr lang="it-IT" b="1" dirty="0">
                <a:solidFill>
                  <a:schemeClr val="bg1"/>
                </a:solidFill>
                <a:latin typeface="Times New Roman" panose="02020603050405020304" pitchFamily="18" charset="0"/>
                <a:cs typeface="Times New Roman" panose="02020603050405020304" pitchFamily="18" charset="0"/>
              </a:rPr>
              <a:t>5mila abitanti. Le case erano </a:t>
            </a:r>
            <a:r>
              <a:rPr lang="it-IT" b="1" dirty="0" smtClean="0">
                <a:solidFill>
                  <a:schemeClr val="bg1"/>
                </a:solidFill>
                <a:latin typeface="Times New Roman" panose="02020603050405020304" pitchFamily="18" charset="0"/>
                <a:cs typeface="Times New Roman" panose="02020603050405020304" pitchFamily="18" charset="0"/>
              </a:rPr>
              <a:t>dotate </a:t>
            </a:r>
          </a:p>
          <a:p>
            <a:r>
              <a:rPr lang="it-IT" b="1" dirty="0" smtClean="0">
                <a:solidFill>
                  <a:schemeClr val="bg1"/>
                </a:solidFill>
                <a:latin typeface="Times New Roman" panose="02020603050405020304" pitchFamily="18" charset="0"/>
                <a:cs typeface="Times New Roman" panose="02020603050405020304" pitchFamily="18" charset="0"/>
              </a:rPr>
              <a:t>di </a:t>
            </a:r>
            <a:r>
              <a:rPr lang="it-IT" b="1" dirty="0">
                <a:solidFill>
                  <a:schemeClr val="bg1"/>
                </a:solidFill>
                <a:latin typeface="Times New Roman" panose="02020603050405020304" pitchFamily="18" charset="0"/>
                <a:cs typeface="Times New Roman" panose="02020603050405020304" pitchFamily="18" charset="0"/>
              </a:rPr>
              <a:t>focolare e </a:t>
            </a:r>
            <a:r>
              <a:rPr lang="it-IT" b="1" dirty="0" smtClean="0">
                <a:solidFill>
                  <a:schemeClr val="bg1"/>
                </a:solidFill>
                <a:latin typeface="Times New Roman" panose="02020603050405020304" pitchFamily="18" charset="0"/>
                <a:cs typeface="Times New Roman" panose="02020603050405020304" pitchFamily="18" charset="0"/>
              </a:rPr>
              <a:t>forno </a:t>
            </a:r>
            <a:r>
              <a:rPr lang="it-IT" b="1" dirty="0">
                <a:solidFill>
                  <a:schemeClr val="bg1"/>
                </a:solidFill>
                <a:latin typeface="Times New Roman" panose="02020603050405020304" pitchFamily="18" charset="0"/>
                <a:cs typeface="Times New Roman" panose="02020603050405020304" pitchFamily="18" charset="0"/>
              </a:rPr>
              <a:t>privato, e di due stanze una sopra l’altra. Un terzo del patrimonio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edilizio </a:t>
            </a:r>
            <a:r>
              <a:rPr lang="it-IT" b="1" dirty="0">
                <a:solidFill>
                  <a:schemeClr val="bg1"/>
                </a:solidFill>
                <a:latin typeface="Times New Roman" panose="02020603050405020304" pitchFamily="18" charset="0"/>
                <a:cs typeface="Times New Roman" panose="02020603050405020304" pitchFamily="18" charset="0"/>
              </a:rPr>
              <a:t>era dedicato al culto della Dea e ai magazzini </a:t>
            </a:r>
            <a:r>
              <a:rPr lang="it-IT" b="1" dirty="0" smtClean="0">
                <a:solidFill>
                  <a:schemeClr val="bg1"/>
                </a:solidFill>
                <a:latin typeface="Times New Roman" panose="02020603050405020304" pitchFamily="18" charset="0"/>
                <a:cs typeface="Times New Roman" panose="02020603050405020304" pitchFamily="18" charset="0"/>
              </a:rPr>
              <a:t>alimentari comuni</a:t>
            </a:r>
            <a:r>
              <a:rPr lang="it-IT" b="1" dirty="0">
                <a:solidFill>
                  <a:schemeClr val="bg1"/>
                </a:solidFill>
                <a:latin typeface="Times New Roman" panose="02020603050405020304" pitchFamily="18" charset="0"/>
                <a:cs typeface="Times New Roman" panose="02020603050405020304" pitchFamily="18" charset="0"/>
              </a:rPr>
              <a:t>.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7" y="0"/>
            <a:ext cx="9109481" cy="683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906" y="4437112"/>
            <a:ext cx="9122302" cy="2308324"/>
          </a:xfrm>
          <a:prstGeom prst="rect">
            <a:avLst/>
          </a:prstGeom>
          <a:noFill/>
        </p:spPr>
        <p:txBody>
          <a:bodyPr wrap="square" rtlCol="0">
            <a:spAutoFit/>
          </a:bodyPr>
          <a:lstStyle/>
          <a:p>
            <a:r>
              <a:rPr lang="it-IT" sz="1600" b="1" dirty="0">
                <a:solidFill>
                  <a:schemeClr val="bg1"/>
                </a:solidFill>
                <a:latin typeface="Times New Roman" panose="02020603050405020304" pitchFamily="18" charset="0"/>
                <a:cs typeface="Times New Roman" panose="02020603050405020304" pitchFamily="18" charset="0"/>
              </a:rPr>
              <a:t>Ecco come </a:t>
            </a:r>
            <a:r>
              <a:rPr lang="it-IT" sz="1600" b="1" dirty="0" err="1">
                <a:solidFill>
                  <a:schemeClr val="bg1"/>
                </a:solidFill>
                <a:latin typeface="Times New Roman" panose="02020603050405020304" pitchFamily="18" charset="0"/>
                <a:cs typeface="Times New Roman" panose="02020603050405020304" pitchFamily="18" charset="0"/>
              </a:rPr>
              <a:t>Mellart</a:t>
            </a:r>
            <a:r>
              <a:rPr lang="it-IT" sz="1600" b="1" dirty="0">
                <a:solidFill>
                  <a:schemeClr val="bg1"/>
                </a:solidFill>
                <a:latin typeface="Times New Roman" panose="02020603050405020304" pitchFamily="18" charset="0"/>
                <a:cs typeface="Times New Roman" panose="02020603050405020304" pitchFamily="18" charset="0"/>
              </a:rPr>
              <a:t> descrive il momento del ritrovamento:</a:t>
            </a:r>
          </a:p>
          <a:p>
            <a:r>
              <a:rPr lang="it-IT" sz="1600" b="1" dirty="0" smtClean="0">
                <a:solidFill>
                  <a:schemeClr val="bg1"/>
                </a:solidFill>
                <a:latin typeface="Times New Roman" panose="02020603050405020304" pitchFamily="18" charset="0"/>
                <a:cs typeface="Times New Roman" panose="02020603050405020304" pitchFamily="18" charset="0"/>
              </a:rPr>
              <a:t>«nella </a:t>
            </a:r>
            <a:r>
              <a:rPr lang="it-IT" sz="1600" b="1" dirty="0">
                <a:solidFill>
                  <a:schemeClr val="bg1"/>
                </a:solidFill>
                <a:latin typeface="Times New Roman" panose="02020603050405020304" pitchFamily="18" charset="0"/>
                <a:cs typeface="Times New Roman" panose="02020603050405020304" pitchFamily="18" charset="0"/>
              </a:rPr>
              <a:t>zona superiore </a:t>
            </a:r>
            <a:r>
              <a:rPr lang="it-IT" sz="1600" b="1" dirty="0" smtClean="0">
                <a:solidFill>
                  <a:schemeClr val="bg1"/>
                </a:solidFill>
                <a:latin typeface="Times New Roman" panose="02020603050405020304" pitchFamily="18" charset="0"/>
                <a:cs typeface="Times New Roman" panose="02020603050405020304" pitchFamily="18" charset="0"/>
              </a:rPr>
              <a:t>è </a:t>
            </a:r>
            <a:r>
              <a:rPr lang="it-IT" sz="1600" b="1" dirty="0">
                <a:solidFill>
                  <a:schemeClr val="bg1"/>
                </a:solidFill>
                <a:latin typeface="Times New Roman" panose="02020603050405020304" pitchFamily="18" charset="0"/>
                <a:cs typeface="Times New Roman" panose="02020603050405020304" pitchFamily="18" charset="0"/>
              </a:rPr>
              <a:t>stata rinvenuta una piattaforma, intonacata di </a:t>
            </a:r>
            <a:r>
              <a:rPr lang="it-IT" sz="1600" b="1" dirty="0" smtClean="0">
                <a:solidFill>
                  <a:schemeClr val="bg1"/>
                </a:solidFill>
                <a:latin typeface="Times New Roman" panose="02020603050405020304" pitchFamily="18" charset="0"/>
                <a:cs typeface="Times New Roman" panose="02020603050405020304" pitchFamily="18" charset="0"/>
              </a:rPr>
              <a:t>rosso, </a:t>
            </a:r>
            <a:r>
              <a:rPr lang="it-IT" sz="1600" b="1" dirty="0">
                <a:solidFill>
                  <a:schemeClr val="bg1"/>
                </a:solidFill>
                <a:latin typeface="Times New Roman" panose="02020603050405020304" pitchFamily="18" charset="0"/>
                <a:cs typeface="Times New Roman" panose="02020603050405020304" pitchFamily="18" charset="0"/>
              </a:rPr>
              <a:t>un focolare cerimoniale intonacato di rosso su cui venivano bruciate offerte di cereali, una pietra e nove figurine di argilla di donne sedute, con mani e lineamenti splendidamente modellati. La decima, molto più grande </a:t>
            </a:r>
            <a:r>
              <a:rPr lang="it-IT" sz="1600" b="1" dirty="0" smtClean="0">
                <a:solidFill>
                  <a:schemeClr val="bg1"/>
                </a:solidFill>
                <a:latin typeface="Times New Roman" panose="02020603050405020304" pitchFamily="18" charset="0"/>
                <a:cs typeface="Times New Roman" panose="02020603050405020304" pitchFamily="18" charset="0"/>
              </a:rPr>
              <a:t>era </a:t>
            </a:r>
            <a:r>
              <a:rPr lang="it-IT" sz="1600" b="1" dirty="0">
                <a:solidFill>
                  <a:schemeClr val="bg1"/>
                </a:solidFill>
                <a:latin typeface="Times New Roman" panose="02020603050405020304" pitchFamily="18" charset="0"/>
                <a:cs typeface="Times New Roman" panose="02020603050405020304" pitchFamily="18" charset="0"/>
              </a:rPr>
              <a:t>una dea seduta su un trono fiancheggiato da leoni (o leopardi) le cui code si arricciavano dietro la schiena. </a:t>
            </a:r>
            <a:endParaRPr lang="it-IT" sz="1600" b="1" dirty="0" smtClean="0">
              <a:solidFill>
                <a:schemeClr val="bg1"/>
              </a:solidFill>
              <a:latin typeface="Times New Roman" panose="02020603050405020304" pitchFamily="18" charset="0"/>
              <a:cs typeface="Times New Roman" panose="02020603050405020304" pitchFamily="18" charset="0"/>
            </a:endParaRPr>
          </a:p>
          <a:p>
            <a:r>
              <a:rPr lang="it-IT" sz="1600" b="1" dirty="0" smtClean="0">
                <a:solidFill>
                  <a:schemeClr val="bg1"/>
                </a:solidFill>
                <a:latin typeface="Times New Roman" panose="02020603050405020304" pitchFamily="18" charset="0"/>
                <a:cs typeface="Times New Roman" panose="02020603050405020304" pitchFamily="18" charset="0"/>
              </a:rPr>
              <a:t>I </a:t>
            </a:r>
            <a:r>
              <a:rPr lang="it-IT" sz="1600" b="1" dirty="0">
                <a:solidFill>
                  <a:schemeClr val="bg1"/>
                </a:solidFill>
                <a:latin typeface="Times New Roman" panose="02020603050405020304" pitchFamily="18" charset="0"/>
                <a:cs typeface="Times New Roman" panose="02020603050405020304" pitchFamily="18" charset="0"/>
              </a:rPr>
              <a:t>suoi piedi poggiavano su teschi umani </a:t>
            </a:r>
            <a:r>
              <a:rPr lang="it-IT" sz="1600" b="1" dirty="0" smtClean="0">
                <a:solidFill>
                  <a:schemeClr val="bg1"/>
                </a:solidFill>
                <a:latin typeface="Times New Roman" panose="02020603050405020304" pitchFamily="18" charset="0"/>
                <a:cs typeface="Times New Roman" panose="02020603050405020304" pitchFamily="18" charset="0"/>
              </a:rPr>
              <a:t>e </a:t>
            </a:r>
            <a:r>
              <a:rPr lang="it-IT" sz="1600" b="1" dirty="0">
                <a:solidFill>
                  <a:schemeClr val="bg1"/>
                </a:solidFill>
                <a:latin typeface="Times New Roman" panose="02020603050405020304" pitchFamily="18" charset="0"/>
                <a:cs typeface="Times New Roman" panose="02020603050405020304" pitchFamily="18" charset="0"/>
              </a:rPr>
              <a:t>in fase di parto. </a:t>
            </a:r>
            <a:r>
              <a:rPr lang="it-IT" sz="1600" b="1" dirty="0" smtClean="0">
                <a:solidFill>
                  <a:schemeClr val="bg1"/>
                </a:solidFill>
                <a:latin typeface="Times New Roman" panose="02020603050405020304" pitchFamily="18" charset="0"/>
                <a:cs typeface="Times New Roman" panose="02020603050405020304" pitchFamily="18" charset="0"/>
              </a:rPr>
              <a:t>Gli </a:t>
            </a:r>
            <a:r>
              <a:rPr lang="it-IT" sz="1600" b="1" dirty="0">
                <a:solidFill>
                  <a:schemeClr val="bg1"/>
                </a:solidFill>
                <a:latin typeface="Times New Roman" panose="02020603050405020304" pitchFamily="18" charset="0"/>
                <a:cs typeface="Times New Roman" panose="02020603050405020304" pitchFamily="18" charset="0"/>
              </a:rPr>
              <a:t>altri reperti rinvenuti nel santuario comprendevano cinque sigilli, ceramiche a forma di cesti, vasi su piedistalli, ciotole, pentole, molti arnesi di ossidiana e selce e numerose offerte di cereali e legumi, collocati nei magazzini che circondano il santuario (grano, frumento, orzo, piselli eccetera</a:t>
            </a:r>
            <a:r>
              <a:rPr lang="it-IT" sz="1600" b="1" dirty="0" smtClean="0">
                <a:solidFill>
                  <a:schemeClr val="bg1"/>
                </a:solidFill>
                <a:latin typeface="Times New Roman" panose="02020603050405020304" pitchFamily="18" charset="0"/>
                <a:cs typeface="Times New Roman" panose="02020603050405020304" pitchFamily="18" charset="0"/>
              </a:rPr>
              <a:t>)»: l’occorrente per fare la polenta sacra. </a:t>
            </a:r>
            <a:endParaRPr lang="it-IT"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802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9469" y="5498900"/>
            <a:ext cx="9144000" cy="1400383"/>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Anche fra gli insediamenti della cultura di </a:t>
            </a:r>
            <a:r>
              <a:rPr lang="it-IT" sz="1700" b="1" dirty="0" err="1" smtClean="0">
                <a:solidFill>
                  <a:schemeClr val="bg1"/>
                </a:solidFill>
                <a:latin typeface="Times New Roman" panose="02020603050405020304" pitchFamily="18" charset="0"/>
                <a:cs typeface="Times New Roman" panose="02020603050405020304" pitchFamily="18" charset="0"/>
              </a:rPr>
              <a:t>Cucuteni</a:t>
            </a:r>
            <a:r>
              <a:rPr lang="it-IT" sz="1700" b="1" dirty="0" smtClean="0">
                <a:solidFill>
                  <a:schemeClr val="bg1"/>
                </a:solidFill>
                <a:latin typeface="Times New Roman" panose="02020603050405020304" pitchFamily="18" charset="0"/>
                <a:cs typeface="Times New Roman" panose="02020603050405020304" pitchFamily="18" charset="0"/>
              </a:rPr>
              <a:t> </a:t>
            </a:r>
            <a:r>
              <a:rPr lang="it-IT" sz="1700" b="1" dirty="0" err="1" smtClean="0">
                <a:solidFill>
                  <a:schemeClr val="bg1"/>
                </a:solidFill>
                <a:latin typeface="Times New Roman" panose="02020603050405020304" pitchFamily="18" charset="0"/>
                <a:cs typeface="Times New Roman" panose="02020603050405020304" pitchFamily="18" charset="0"/>
              </a:rPr>
              <a:t>Tyrpillian</a:t>
            </a:r>
            <a:r>
              <a:rPr lang="it-IT" sz="1700" b="1" dirty="0">
                <a:solidFill>
                  <a:schemeClr val="bg1"/>
                </a:solidFill>
                <a:latin typeface="Times New Roman" panose="02020603050405020304" pitchFamily="18" charset="0"/>
                <a:cs typeface="Times New Roman" panose="02020603050405020304" pitchFamily="18" charset="0"/>
              </a:rPr>
              <a:t>, che fiorì </a:t>
            </a:r>
            <a:r>
              <a:rPr lang="it-IT" sz="1700" b="1" dirty="0" smtClean="0">
                <a:solidFill>
                  <a:schemeClr val="bg1"/>
                </a:solidFill>
                <a:latin typeface="Times New Roman" panose="02020603050405020304" pitchFamily="18" charset="0"/>
                <a:cs typeface="Times New Roman" panose="02020603050405020304" pitchFamily="18" charset="0"/>
              </a:rPr>
              <a:t>fra </a:t>
            </a:r>
            <a:r>
              <a:rPr lang="it-IT" sz="1700" b="1" dirty="0">
                <a:solidFill>
                  <a:schemeClr val="bg1"/>
                </a:solidFill>
                <a:latin typeface="Times New Roman" panose="02020603050405020304" pitchFamily="18" charset="0"/>
                <a:cs typeface="Times New Roman" panose="02020603050405020304" pitchFamily="18" charset="0"/>
              </a:rPr>
              <a:t>il 5500 a.C. e 2750 a.C. </a:t>
            </a:r>
            <a:r>
              <a:rPr lang="it-IT" sz="1700" b="1" dirty="0" smtClean="0">
                <a:solidFill>
                  <a:schemeClr val="bg1"/>
                </a:solidFill>
                <a:latin typeface="Times New Roman" panose="02020603050405020304" pitchFamily="18" charset="0"/>
                <a:cs typeface="Times New Roman" panose="02020603050405020304" pitchFamily="18" charset="0"/>
              </a:rPr>
              <a:t>la polenta era un </a:t>
            </a:r>
            <a:r>
              <a:rPr lang="it-IT" sz="1700" b="1" dirty="0">
                <a:solidFill>
                  <a:schemeClr val="bg1"/>
                </a:solidFill>
                <a:latin typeface="Times New Roman" panose="02020603050405020304" pitchFamily="18" charset="0"/>
                <a:cs typeface="Times New Roman" panose="02020603050405020304" pitchFamily="18" charset="0"/>
              </a:rPr>
              <a:t>cibo sacro. </a:t>
            </a:r>
            <a:r>
              <a:rPr lang="it-IT" sz="1700" b="1" dirty="0" smtClean="0">
                <a:solidFill>
                  <a:schemeClr val="bg1"/>
                </a:solidFill>
                <a:latin typeface="Times New Roman" panose="02020603050405020304" pitchFamily="18" charset="0"/>
                <a:cs typeface="Times New Roman" panose="02020603050405020304" pitchFamily="18" charset="0"/>
              </a:rPr>
              <a:t>Gli </a:t>
            </a:r>
            <a:r>
              <a:rPr lang="it-IT" sz="1700" b="1" dirty="0">
                <a:solidFill>
                  <a:schemeClr val="bg1"/>
                </a:solidFill>
                <a:latin typeface="Times New Roman" panose="02020603050405020304" pitchFamily="18" charset="0"/>
                <a:cs typeface="Times New Roman" panose="02020603050405020304" pitchFamily="18" charset="0"/>
              </a:rPr>
              <a:t>archeologi hanno trovato mortai per pestare il </a:t>
            </a:r>
            <a:r>
              <a:rPr lang="it-IT" sz="1700" b="1" dirty="0" smtClean="0">
                <a:solidFill>
                  <a:schemeClr val="bg1"/>
                </a:solidFill>
                <a:latin typeface="Times New Roman" panose="02020603050405020304" pitchFamily="18" charset="0"/>
                <a:cs typeface="Times New Roman" panose="02020603050405020304" pitchFamily="18" charset="0"/>
              </a:rPr>
              <a:t>grano</a:t>
            </a:r>
          </a:p>
          <a:p>
            <a:r>
              <a:rPr lang="it-IT" sz="1700" b="1" dirty="0" smtClean="0">
                <a:solidFill>
                  <a:schemeClr val="bg1"/>
                </a:solidFill>
                <a:latin typeface="Times New Roman" panose="02020603050405020304" pitchFamily="18" charset="0"/>
                <a:cs typeface="Times New Roman" panose="02020603050405020304" pitchFamily="18" charset="0"/>
              </a:rPr>
              <a:t>In contesti rituali. È </a:t>
            </a:r>
            <a:r>
              <a:rPr lang="it-IT" sz="1700" b="1" dirty="0">
                <a:solidFill>
                  <a:schemeClr val="bg1"/>
                </a:solidFill>
                <a:latin typeface="Times New Roman" panose="02020603050405020304" pitchFamily="18" charset="0"/>
                <a:cs typeface="Times New Roman" panose="02020603050405020304" pitchFamily="18" charset="0"/>
              </a:rPr>
              <a:t>presto </a:t>
            </a:r>
            <a:r>
              <a:rPr lang="it-IT" sz="1700" b="1" dirty="0" smtClean="0">
                <a:solidFill>
                  <a:schemeClr val="bg1"/>
                </a:solidFill>
                <a:latin typeface="Times New Roman" panose="02020603050405020304" pitchFamily="18" charset="0"/>
                <a:cs typeface="Times New Roman" panose="02020603050405020304" pitchFamily="18" charset="0"/>
              </a:rPr>
              <a:t>per </a:t>
            </a:r>
            <a:r>
              <a:rPr lang="it-IT" sz="1700" b="1" dirty="0">
                <a:solidFill>
                  <a:schemeClr val="bg1"/>
                </a:solidFill>
                <a:latin typeface="Times New Roman" panose="02020603050405020304" pitchFamily="18" charset="0"/>
                <a:cs typeface="Times New Roman" panose="02020603050405020304" pitchFamily="18" charset="0"/>
              </a:rPr>
              <a:t>dire quali tipi di cereali hanno usato . Ma di sicuro, non </a:t>
            </a:r>
            <a:endParaRPr lang="it-IT" sz="1700" b="1" dirty="0" smtClean="0">
              <a:solidFill>
                <a:schemeClr val="bg1"/>
              </a:solidFill>
              <a:latin typeface="Times New Roman" panose="02020603050405020304" pitchFamily="18" charset="0"/>
              <a:cs typeface="Times New Roman" panose="02020603050405020304" pitchFamily="18" charset="0"/>
            </a:endParaRPr>
          </a:p>
          <a:p>
            <a:r>
              <a:rPr lang="it-IT" sz="1700" b="1" dirty="0" smtClean="0">
                <a:solidFill>
                  <a:schemeClr val="bg1"/>
                </a:solidFill>
                <a:latin typeface="Times New Roman" panose="02020603050405020304" pitchFamily="18" charset="0"/>
                <a:cs typeface="Times New Roman" panose="02020603050405020304" pitchFamily="18" charset="0"/>
              </a:rPr>
              <a:t>potevano fare </a:t>
            </a:r>
            <a:r>
              <a:rPr lang="it-IT" sz="1700" b="1" dirty="0">
                <a:solidFill>
                  <a:schemeClr val="bg1"/>
                </a:solidFill>
                <a:latin typeface="Times New Roman" panose="02020603050405020304" pitchFamily="18" charset="0"/>
                <a:cs typeface="Times New Roman" panose="02020603050405020304" pitchFamily="18" charset="0"/>
              </a:rPr>
              <a:t>il pane: producevano una farina troppo grossolana, che doveva essere </a:t>
            </a:r>
            <a:endParaRPr lang="it-IT" sz="1700" b="1" dirty="0" smtClean="0">
              <a:solidFill>
                <a:schemeClr val="bg1"/>
              </a:solidFill>
              <a:latin typeface="Times New Roman" panose="02020603050405020304" pitchFamily="18" charset="0"/>
              <a:cs typeface="Times New Roman" panose="02020603050405020304" pitchFamily="18" charset="0"/>
            </a:endParaRPr>
          </a:p>
          <a:p>
            <a:r>
              <a:rPr lang="it-IT" sz="1700" b="1" dirty="0" smtClean="0">
                <a:solidFill>
                  <a:schemeClr val="bg1"/>
                </a:solidFill>
                <a:latin typeface="Times New Roman" panose="02020603050405020304" pitchFamily="18" charset="0"/>
                <a:cs typeface="Times New Roman" panose="02020603050405020304" pitchFamily="18" charset="0"/>
              </a:rPr>
              <a:t>bollita </a:t>
            </a:r>
            <a:r>
              <a:rPr lang="it-IT" sz="1700" b="1" dirty="0">
                <a:solidFill>
                  <a:schemeClr val="bg1"/>
                </a:solidFill>
                <a:latin typeface="Times New Roman" panose="02020603050405020304" pitchFamily="18" charset="0"/>
                <a:cs typeface="Times New Roman" panose="02020603050405020304" pitchFamily="18" charset="0"/>
              </a:rPr>
              <a:t>per </a:t>
            </a:r>
            <a:r>
              <a:rPr lang="it-IT" sz="1700" b="1" dirty="0" smtClean="0">
                <a:solidFill>
                  <a:schemeClr val="bg1"/>
                </a:solidFill>
                <a:latin typeface="Times New Roman" panose="02020603050405020304" pitchFamily="18" charset="0"/>
                <a:cs typeface="Times New Roman" panose="02020603050405020304" pitchFamily="18" charset="0"/>
              </a:rPr>
              <a:t>essere </a:t>
            </a:r>
            <a:r>
              <a:rPr lang="it-IT" sz="1700" b="1" dirty="0">
                <a:solidFill>
                  <a:schemeClr val="bg1"/>
                </a:solidFill>
                <a:latin typeface="Times New Roman" panose="02020603050405020304" pitchFamily="18" charset="0"/>
                <a:cs typeface="Times New Roman" panose="02020603050405020304" pitchFamily="18" charset="0"/>
              </a:rPr>
              <a:t>consumata. Insomma dovevano accontentarsi della polenta…….</a:t>
            </a: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651"/>
          <a:stretch/>
        </p:blipFill>
        <p:spPr bwMode="auto">
          <a:xfrm>
            <a:off x="-1" y="0"/>
            <a:ext cx="9105065"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301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0" y="5806676"/>
            <a:ext cx="8329287" cy="877163"/>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Fu forse la prima civiltà metropolitana del </a:t>
            </a:r>
            <a:r>
              <a:rPr lang="it-IT" sz="1700" b="1" dirty="0">
                <a:solidFill>
                  <a:schemeClr val="bg1"/>
                </a:solidFill>
                <a:latin typeface="Times New Roman" panose="02020603050405020304" pitchFamily="18" charset="0"/>
                <a:cs typeface="Times New Roman" panose="02020603050405020304" pitchFamily="18" charset="0"/>
              </a:rPr>
              <a:t>nostro continente: Alcuni studiosi stimano che quelle </a:t>
            </a:r>
            <a:r>
              <a:rPr lang="it-IT" sz="1700" b="1" dirty="0" smtClean="0">
                <a:solidFill>
                  <a:schemeClr val="bg1"/>
                </a:solidFill>
                <a:latin typeface="Times New Roman" panose="02020603050405020304" pitchFamily="18" charset="0"/>
                <a:cs typeface="Times New Roman" panose="02020603050405020304" pitchFamily="18" charset="0"/>
              </a:rPr>
              <a:t>città </a:t>
            </a:r>
            <a:r>
              <a:rPr lang="it-IT" sz="1700" b="1" dirty="0">
                <a:solidFill>
                  <a:schemeClr val="bg1"/>
                </a:solidFill>
                <a:latin typeface="Times New Roman" panose="02020603050405020304" pitchFamily="18" charset="0"/>
                <a:cs typeface="Times New Roman" panose="02020603050405020304" pitchFamily="18" charset="0"/>
              </a:rPr>
              <a:t>potessero contenere da 2000 a 3.000 case abitate in media da un massimo di 25.000 persone, anche se altri pensano che potessero averne ospitate fino a 40.000. </a:t>
            </a:r>
            <a:endParaRPr lang="it-IT" sz="1700" b="1" dirty="0" smtClean="0">
              <a:solidFill>
                <a:schemeClr val="bg1"/>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099612" cy="5809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60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0" y="5980837"/>
            <a:ext cx="8329287" cy="877163"/>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Era una società egualitaria. Le case erano tutte uguali ma, per l’epoca, dotate di ogni comfort, spaziose, bellissime, decorate. Avevano anche una stufa interna (su cui si impastava la polenta). Nessuna traccia di  «palazzi» o «ville» o «case principesche». </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37562" cy="609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869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2104387" y="4856673"/>
            <a:ext cx="2944621" cy="1923604"/>
          </a:xfrm>
          <a:prstGeom prst="rect">
            <a:avLst/>
          </a:prstGeom>
          <a:noFill/>
        </p:spPr>
        <p:txBody>
          <a:bodyPr wrap="square" rtlCol="0">
            <a:spAutoFit/>
          </a:bodyPr>
          <a:lstStyle/>
          <a:p>
            <a:r>
              <a:rPr lang="it-IT" sz="1700" b="1" dirty="0">
                <a:solidFill>
                  <a:schemeClr val="bg1"/>
                </a:solidFill>
                <a:latin typeface="Times New Roman" panose="02020603050405020304" pitchFamily="18" charset="0"/>
                <a:cs typeface="Times New Roman" panose="02020603050405020304" pitchFamily="18" charset="0"/>
              </a:rPr>
              <a:t>Nel Neolitico il cereale più importante era il farro piccolo (</a:t>
            </a:r>
            <a:r>
              <a:rPr lang="it-IT" sz="1700" b="1" dirty="0" err="1">
                <a:solidFill>
                  <a:schemeClr val="bg1"/>
                </a:solidFill>
                <a:latin typeface="Times New Roman" panose="02020603050405020304" pitchFamily="18" charset="0"/>
                <a:cs typeface="Times New Roman" panose="02020603050405020304" pitchFamily="18" charset="0"/>
              </a:rPr>
              <a:t>Triticum</a:t>
            </a:r>
            <a:r>
              <a:rPr lang="it-IT" sz="1700" b="1" dirty="0">
                <a:solidFill>
                  <a:schemeClr val="bg1"/>
                </a:solidFill>
                <a:latin typeface="Times New Roman" panose="02020603050405020304" pitchFamily="18" charset="0"/>
                <a:cs typeface="Times New Roman" panose="02020603050405020304" pitchFamily="18" charset="0"/>
              </a:rPr>
              <a:t> </a:t>
            </a:r>
            <a:r>
              <a:rPr lang="it-IT" sz="1700" b="1" dirty="0" err="1">
                <a:solidFill>
                  <a:schemeClr val="bg1"/>
                </a:solidFill>
                <a:latin typeface="Times New Roman" panose="02020603050405020304" pitchFamily="18" charset="0"/>
                <a:cs typeface="Times New Roman" panose="02020603050405020304" pitchFamily="18" charset="0"/>
              </a:rPr>
              <a:t>monococcum</a:t>
            </a:r>
            <a:r>
              <a:rPr lang="it-IT" sz="1700" b="1" dirty="0">
                <a:solidFill>
                  <a:schemeClr val="bg1"/>
                </a:solidFill>
                <a:latin typeface="Times New Roman" panose="02020603050405020304" pitchFamily="18" charset="0"/>
                <a:cs typeface="Times New Roman" panose="02020603050405020304" pitchFamily="18" charset="0"/>
              </a:rPr>
              <a:t>), </a:t>
            </a:r>
            <a:endParaRPr lang="it-IT" sz="1700" b="1" dirty="0" smtClean="0">
              <a:solidFill>
                <a:schemeClr val="bg1"/>
              </a:solidFill>
              <a:latin typeface="Times New Roman" panose="02020603050405020304" pitchFamily="18" charset="0"/>
              <a:cs typeface="Times New Roman" panose="02020603050405020304" pitchFamily="18" charset="0"/>
            </a:endParaRPr>
          </a:p>
          <a:p>
            <a:r>
              <a:rPr lang="it-IT" sz="1700" b="1" dirty="0" smtClean="0">
                <a:solidFill>
                  <a:schemeClr val="bg1"/>
                </a:solidFill>
                <a:latin typeface="Times New Roman" panose="02020603050405020304" pitchFamily="18" charset="0"/>
                <a:cs typeface="Times New Roman" panose="02020603050405020304" pitchFamily="18" charset="0"/>
              </a:rPr>
              <a:t>seguito </a:t>
            </a:r>
            <a:r>
              <a:rPr lang="it-IT" sz="1700" b="1" dirty="0">
                <a:solidFill>
                  <a:schemeClr val="bg1"/>
                </a:solidFill>
                <a:latin typeface="Times New Roman" panose="02020603050405020304" pitchFamily="18" charset="0"/>
                <a:cs typeface="Times New Roman" panose="02020603050405020304" pitchFamily="18" charset="0"/>
              </a:rPr>
              <a:t>dal farro grande (</a:t>
            </a:r>
            <a:r>
              <a:rPr lang="it-IT" sz="1700" b="1" dirty="0" err="1">
                <a:solidFill>
                  <a:schemeClr val="bg1"/>
                </a:solidFill>
                <a:latin typeface="Times New Roman" panose="02020603050405020304" pitchFamily="18" charset="0"/>
                <a:cs typeface="Times New Roman" panose="02020603050405020304" pitchFamily="18" charset="0"/>
              </a:rPr>
              <a:t>Triticum</a:t>
            </a:r>
            <a:r>
              <a:rPr lang="it-IT" sz="1700" b="1" dirty="0">
                <a:solidFill>
                  <a:schemeClr val="bg1"/>
                </a:solidFill>
                <a:latin typeface="Times New Roman" panose="02020603050405020304" pitchFamily="18" charset="0"/>
                <a:cs typeface="Times New Roman" panose="02020603050405020304" pitchFamily="18" charset="0"/>
              </a:rPr>
              <a:t> </a:t>
            </a:r>
            <a:r>
              <a:rPr lang="it-IT" sz="1700" b="1" dirty="0" err="1">
                <a:solidFill>
                  <a:schemeClr val="bg1"/>
                </a:solidFill>
                <a:latin typeface="Times New Roman" panose="02020603050405020304" pitchFamily="18" charset="0"/>
                <a:cs typeface="Times New Roman" panose="02020603050405020304" pitchFamily="18" charset="0"/>
              </a:rPr>
              <a:t>dicoccum</a:t>
            </a:r>
            <a:r>
              <a:rPr lang="it-IT" sz="1700" b="1" dirty="0">
                <a:solidFill>
                  <a:schemeClr val="bg1"/>
                </a:solidFill>
                <a:latin typeface="Times New Roman" panose="02020603050405020304" pitchFamily="18" charset="0"/>
                <a:cs typeface="Times New Roman" panose="02020603050405020304" pitchFamily="18" charset="0"/>
              </a:rPr>
              <a:t>) e dall’orzo (</a:t>
            </a:r>
            <a:r>
              <a:rPr lang="it-IT" sz="1700" b="1" dirty="0" err="1">
                <a:solidFill>
                  <a:schemeClr val="bg1"/>
                </a:solidFill>
                <a:latin typeface="Times New Roman" panose="02020603050405020304" pitchFamily="18" charset="0"/>
                <a:cs typeface="Times New Roman" panose="02020603050405020304" pitchFamily="18" charset="0"/>
              </a:rPr>
              <a:t>Hordeum</a:t>
            </a:r>
            <a:r>
              <a:rPr lang="it-IT" sz="1700" b="1" dirty="0">
                <a:solidFill>
                  <a:schemeClr val="bg1"/>
                </a:solidFill>
                <a:latin typeface="Times New Roman" panose="02020603050405020304" pitchFamily="18" charset="0"/>
                <a:cs typeface="Times New Roman" panose="02020603050405020304" pitchFamily="18" charset="0"/>
              </a:rPr>
              <a:t> vulgare). </a:t>
            </a:r>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600" t="12296" r="16013" b="28702"/>
          <a:stretch/>
        </p:blipFill>
        <p:spPr bwMode="auto">
          <a:xfrm>
            <a:off x="1108544" y="0"/>
            <a:ext cx="8017703" cy="452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3635896" y="323364"/>
            <a:ext cx="4540667" cy="369332"/>
          </a:xfrm>
          <a:prstGeom prst="rect">
            <a:avLst/>
          </a:prstGeom>
        </p:spPr>
        <p:txBody>
          <a:bodyPr wrap="none">
            <a:spAutoFit/>
          </a:bodyPr>
          <a:lstStyle/>
          <a:p>
            <a:r>
              <a:rPr lang="it-IT" b="1" dirty="0">
                <a:latin typeface="Times New Roman" panose="02020603050405020304" pitchFamily="18" charset="0"/>
                <a:cs typeface="Times New Roman" panose="02020603050405020304" pitchFamily="18" charset="0"/>
              </a:rPr>
              <a:t>Pietra da macina trovata a </a:t>
            </a:r>
            <a:r>
              <a:rPr lang="it-IT" b="1" dirty="0" err="1">
                <a:latin typeface="Times New Roman" panose="02020603050405020304" pitchFamily="18" charset="0"/>
                <a:cs typeface="Times New Roman" panose="02020603050405020304" pitchFamily="18" charset="0"/>
              </a:rPr>
              <a:t>Zalukva</a:t>
            </a:r>
            <a:r>
              <a:rPr lang="it-IT" b="1" dirty="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Ucraina</a:t>
            </a:r>
            <a:endParaRPr lang="it-IT" b="1" dirty="0">
              <a:latin typeface="Times New Roman" panose="02020603050405020304" pitchFamily="18" charset="0"/>
              <a:cs typeface="Times New Roman" panose="02020603050405020304" pitchFamily="18" charset="0"/>
            </a:endParaRPr>
          </a:p>
        </p:txBody>
      </p:sp>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000" t="33461"/>
          <a:stretch/>
        </p:blipFill>
        <p:spPr bwMode="auto">
          <a:xfrm>
            <a:off x="5047172" y="4626503"/>
            <a:ext cx="4085972" cy="22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5049008" y="4626503"/>
            <a:ext cx="757842" cy="369332"/>
          </a:xfrm>
          <a:prstGeom prst="rect">
            <a:avLst/>
          </a:prstGeom>
          <a:solidFill>
            <a:schemeClr val="tx1"/>
          </a:solidFill>
        </p:spPr>
        <p:txBody>
          <a:bodyPr wrap="square" rtlCol="0">
            <a:spAutoFit/>
          </a:bodyPr>
          <a:lstStyle/>
          <a:p>
            <a:endParaRPr lang="it-IT" dirty="0"/>
          </a:p>
        </p:txBody>
      </p:sp>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6" y="3458722"/>
            <a:ext cx="2094011" cy="339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546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7754" y="5805264"/>
            <a:ext cx="5049008" cy="1138773"/>
          </a:xfrm>
          <a:prstGeom prst="rect">
            <a:avLst/>
          </a:prstGeom>
          <a:noFill/>
        </p:spPr>
        <p:txBody>
          <a:bodyPr wrap="square" rtlCol="0">
            <a:spAutoFit/>
          </a:bodyPr>
          <a:lstStyle/>
          <a:p>
            <a:r>
              <a:rPr lang="it-IT" sz="1700" b="1" dirty="0">
                <a:solidFill>
                  <a:schemeClr val="bg1"/>
                </a:solidFill>
                <a:latin typeface="Times New Roman" panose="02020603050405020304" pitchFamily="18" charset="0"/>
                <a:cs typeface="Times New Roman" panose="02020603050405020304" pitchFamily="18" charset="0"/>
              </a:rPr>
              <a:t>Nel Neolitico il cereale più importante era il farro piccolo (</a:t>
            </a:r>
            <a:r>
              <a:rPr lang="it-IT" sz="1700" b="1" dirty="0" err="1">
                <a:solidFill>
                  <a:schemeClr val="bg1"/>
                </a:solidFill>
                <a:latin typeface="Times New Roman" panose="02020603050405020304" pitchFamily="18" charset="0"/>
                <a:cs typeface="Times New Roman" panose="02020603050405020304" pitchFamily="18" charset="0"/>
              </a:rPr>
              <a:t>Triticum</a:t>
            </a:r>
            <a:r>
              <a:rPr lang="it-IT" sz="1700" b="1" dirty="0">
                <a:solidFill>
                  <a:schemeClr val="bg1"/>
                </a:solidFill>
                <a:latin typeface="Times New Roman" panose="02020603050405020304" pitchFamily="18" charset="0"/>
                <a:cs typeface="Times New Roman" panose="02020603050405020304" pitchFamily="18" charset="0"/>
              </a:rPr>
              <a:t> </a:t>
            </a:r>
            <a:r>
              <a:rPr lang="it-IT" sz="1700" b="1" dirty="0" err="1">
                <a:solidFill>
                  <a:schemeClr val="bg1"/>
                </a:solidFill>
                <a:latin typeface="Times New Roman" panose="02020603050405020304" pitchFamily="18" charset="0"/>
                <a:cs typeface="Times New Roman" panose="02020603050405020304" pitchFamily="18" charset="0"/>
              </a:rPr>
              <a:t>monococcum</a:t>
            </a:r>
            <a:r>
              <a:rPr lang="it-IT" sz="1700" b="1" dirty="0">
                <a:solidFill>
                  <a:schemeClr val="bg1"/>
                </a:solidFill>
                <a:latin typeface="Times New Roman" panose="02020603050405020304" pitchFamily="18" charset="0"/>
                <a:cs typeface="Times New Roman" panose="02020603050405020304" pitchFamily="18" charset="0"/>
              </a:rPr>
              <a:t>), </a:t>
            </a:r>
            <a:endParaRPr lang="it-IT" sz="1700" b="1" dirty="0" smtClean="0">
              <a:solidFill>
                <a:schemeClr val="bg1"/>
              </a:solidFill>
              <a:latin typeface="Times New Roman" panose="02020603050405020304" pitchFamily="18" charset="0"/>
              <a:cs typeface="Times New Roman" panose="02020603050405020304" pitchFamily="18" charset="0"/>
            </a:endParaRPr>
          </a:p>
          <a:p>
            <a:r>
              <a:rPr lang="it-IT" sz="1700" b="1" dirty="0" smtClean="0">
                <a:solidFill>
                  <a:schemeClr val="bg1"/>
                </a:solidFill>
                <a:latin typeface="Times New Roman" panose="02020603050405020304" pitchFamily="18" charset="0"/>
                <a:cs typeface="Times New Roman" panose="02020603050405020304" pitchFamily="18" charset="0"/>
              </a:rPr>
              <a:t>seguito </a:t>
            </a:r>
            <a:r>
              <a:rPr lang="it-IT" sz="1700" b="1" dirty="0">
                <a:solidFill>
                  <a:schemeClr val="bg1"/>
                </a:solidFill>
                <a:latin typeface="Times New Roman" panose="02020603050405020304" pitchFamily="18" charset="0"/>
                <a:cs typeface="Times New Roman" panose="02020603050405020304" pitchFamily="18" charset="0"/>
              </a:rPr>
              <a:t>dal farro grande (</a:t>
            </a:r>
            <a:r>
              <a:rPr lang="it-IT" sz="1700" b="1" dirty="0" err="1">
                <a:solidFill>
                  <a:schemeClr val="bg1"/>
                </a:solidFill>
                <a:latin typeface="Times New Roman" panose="02020603050405020304" pitchFamily="18" charset="0"/>
                <a:cs typeface="Times New Roman" panose="02020603050405020304" pitchFamily="18" charset="0"/>
              </a:rPr>
              <a:t>Triticum</a:t>
            </a:r>
            <a:r>
              <a:rPr lang="it-IT" sz="1700" b="1" dirty="0">
                <a:solidFill>
                  <a:schemeClr val="bg1"/>
                </a:solidFill>
                <a:latin typeface="Times New Roman" panose="02020603050405020304" pitchFamily="18" charset="0"/>
                <a:cs typeface="Times New Roman" panose="02020603050405020304" pitchFamily="18" charset="0"/>
              </a:rPr>
              <a:t> </a:t>
            </a:r>
            <a:r>
              <a:rPr lang="it-IT" sz="1700" b="1" dirty="0" err="1">
                <a:solidFill>
                  <a:schemeClr val="bg1"/>
                </a:solidFill>
                <a:latin typeface="Times New Roman" panose="02020603050405020304" pitchFamily="18" charset="0"/>
                <a:cs typeface="Times New Roman" panose="02020603050405020304" pitchFamily="18" charset="0"/>
              </a:rPr>
              <a:t>dicoccum</a:t>
            </a:r>
            <a:r>
              <a:rPr lang="it-IT" sz="1700" b="1" dirty="0">
                <a:solidFill>
                  <a:schemeClr val="bg1"/>
                </a:solidFill>
                <a:latin typeface="Times New Roman" panose="02020603050405020304" pitchFamily="18" charset="0"/>
                <a:cs typeface="Times New Roman" panose="02020603050405020304" pitchFamily="18" charset="0"/>
              </a:rPr>
              <a:t>) e dall’orzo (</a:t>
            </a:r>
            <a:r>
              <a:rPr lang="it-IT" sz="1700" b="1" dirty="0" err="1">
                <a:solidFill>
                  <a:schemeClr val="bg1"/>
                </a:solidFill>
                <a:latin typeface="Times New Roman" panose="02020603050405020304" pitchFamily="18" charset="0"/>
                <a:cs typeface="Times New Roman" panose="02020603050405020304" pitchFamily="18" charset="0"/>
              </a:rPr>
              <a:t>Hordeum</a:t>
            </a:r>
            <a:r>
              <a:rPr lang="it-IT" sz="1700" b="1" dirty="0">
                <a:solidFill>
                  <a:schemeClr val="bg1"/>
                </a:solidFill>
                <a:latin typeface="Times New Roman" panose="02020603050405020304" pitchFamily="18" charset="0"/>
                <a:cs typeface="Times New Roman" panose="02020603050405020304" pitchFamily="18" charset="0"/>
              </a:rPr>
              <a:t> vulgare). </a:t>
            </a:r>
          </a:p>
        </p:txBody>
      </p:sp>
      <p:sp>
        <p:nvSpPr>
          <p:cNvPr id="7" name="Rettangolo 6"/>
          <p:cNvSpPr/>
          <p:nvPr/>
        </p:nvSpPr>
        <p:spPr>
          <a:xfrm>
            <a:off x="3635896" y="323364"/>
            <a:ext cx="4540667" cy="369332"/>
          </a:xfrm>
          <a:prstGeom prst="rect">
            <a:avLst/>
          </a:prstGeom>
        </p:spPr>
        <p:txBody>
          <a:bodyPr wrap="none">
            <a:spAutoFit/>
          </a:bodyPr>
          <a:lstStyle/>
          <a:p>
            <a:r>
              <a:rPr lang="it-IT" b="1" dirty="0">
                <a:latin typeface="Times New Roman" panose="02020603050405020304" pitchFamily="18" charset="0"/>
                <a:cs typeface="Times New Roman" panose="02020603050405020304" pitchFamily="18" charset="0"/>
              </a:rPr>
              <a:t>Pietra da macina trovata a </a:t>
            </a:r>
            <a:r>
              <a:rPr lang="it-IT" b="1" dirty="0" err="1">
                <a:latin typeface="Times New Roman" panose="02020603050405020304" pitchFamily="18" charset="0"/>
                <a:cs typeface="Times New Roman" panose="02020603050405020304" pitchFamily="18" charset="0"/>
              </a:rPr>
              <a:t>Zalukva</a:t>
            </a:r>
            <a:r>
              <a:rPr lang="it-IT" b="1" dirty="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Ucraina</a:t>
            </a:r>
            <a:endParaRPr lang="it-IT" b="1"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5049008" y="4626503"/>
            <a:ext cx="757842" cy="369332"/>
          </a:xfrm>
          <a:prstGeom prst="rect">
            <a:avLst/>
          </a:prstGeom>
          <a:solidFill>
            <a:schemeClr val="tx1"/>
          </a:solidFill>
        </p:spPr>
        <p:txBody>
          <a:bodyPr wrap="square" rtlCol="0">
            <a:spAutoFit/>
          </a:bodyPr>
          <a:lstStyle/>
          <a:p>
            <a:endParaRPr lang="it-IT"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79512" y="260648"/>
            <a:ext cx="1440160" cy="1200329"/>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La religione è quella della Gran Madre.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633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9" name="CasellaDiTesto 8"/>
          <p:cNvSpPr txBox="1"/>
          <p:nvPr/>
        </p:nvSpPr>
        <p:spPr>
          <a:xfrm>
            <a:off x="5049008" y="4626503"/>
            <a:ext cx="757842" cy="369332"/>
          </a:xfrm>
          <a:prstGeom prst="rect">
            <a:avLst/>
          </a:prstGeom>
          <a:solidFill>
            <a:schemeClr val="tx1"/>
          </a:solidFill>
        </p:spPr>
        <p:txBody>
          <a:bodyPr wrap="square" rtlCol="0">
            <a:spAutoFit/>
          </a:bodyPr>
          <a:lstStyle/>
          <a:p>
            <a:endParaRPr lang="it-IT" dirty="0">
              <a:solidFill>
                <a:prstClr val="black"/>
              </a:solidFill>
            </a:endParaRPr>
          </a:p>
        </p:txBody>
      </p:sp>
      <p:sp>
        <p:nvSpPr>
          <p:cNvPr id="2" name="CasellaDiTesto 1"/>
          <p:cNvSpPr txBox="1"/>
          <p:nvPr/>
        </p:nvSpPr>
        <p:spPr>
          <a:xfrm>
            <a:off x="4764216" y="0"/>
            <a:ext cx="4382729" cy="6740307"/>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La cultura dei Balcani, egualitaria, </a:t>
            </a:r>
            <a:r>
              <a:rPr lang="it-IT" b="1" dirty="0" err="1" smtClean="0">
                <a:solidFill>
                  <a:prstClr val="white"/>
                </a:solidFill>
                <a:latin typeface="Times New Roman" panose="02020603050405020304" pitchFamily="18" charset="0"/>
                <a:cs typeface="Times New Roman" panose="02020603050405020304" pitchFamily="18" charset="0"/>
              </a:rPr>
              <a:t>matrifocale</a:t>
            </a:r>
            <a:r>
              <a:rPr lang="it-IT" b="1" dirty="0" smtClean="0">
                <a:solidFill>
                  <a:prstClr val="white"/>
                </a:solidFill>
                <a:latin typeface="Times New Roman" panose="02020603050405020304" pitchFamily="18" charset="0"/>
                <a:cs typeface="Times New Roman" panose="02020603050405020304" pitchFamily="18" charset="0"/>
              </a:rPr>
              <a:t>, ad economia mista, devota </a:t>
            </a:r>
            <a:r>
              <a:rPr lang="it-IT" b="1" dirty="0" err="1" smtClean="0">
                <a:solidFill>
                  <a:prstClr val="white"/>
                </a:solidFill>
                <a:latin typeface="Times New Roman" panose="02020603050405020304" pitchFamily="18" charset="0"/>
                <a:cs typeface="Times New Roman" panose="02020603050405020304" pitchFamily="18" charset="0"/>
              </a:rPr>
              <a:t>lla</a:t>
            </a:r>
            <a:r>
              <a:rPr lang="it-IT" b="1" dirty="0" smtClean="0">
                <a:solidFill>
                  <a:prstClr val="white"/>
                </a:solidFill>
                <a:latin typeface="Times New Roman" panose="02020603050405020304" pitchFamily="18" charset="0"/>
                <a:cs typeface="Times New Roman" panose="02020603050405020304" pitchFamily="18" charset="0"/>
              </a:rPr>
              <a:t> Gran Madre era evidentemente diffusa in gran parte del continente europeo. Lo provano un gran numero di statuette femminili simili, rinvenute nei siti </a:t>
            </a:r>
            <a:r>
              <a:rPr lang="it-IT" b="1" dirty="0">
                <a:solidFill>
                  <a:prstClr val="white"/>
                </a:solidFill>
                <a:latin typeface="Times New Roman" panose="02020603050405020304" pitchFamily="18" charset="0"/>
                <a:cs typeface="Times New Roman" panose="02020603050405020304" pitchFamily="18" charset="0"/>
              </a:rPr>
              <a:t>più </a:t>
            </a:r>
            <a:r>
              <a:rPr lang="it-IT" b="1" dirty="0" smtClean="0">
                <a:solidFill>
                  <a:prstClr val="white"/>
                </a:solidFill>
                <a:latin typeface="Times New Roman" panose="02020603050405020304" pitchFamily="18" charset="0"/>
                <a:cs typeface="Times New Roman" panose="02020603050405020304" pitchFamily="18" charset="0"/>
              </a:rPr>
              <a:t>diversi, dal Paleolitico al Neolitico;  e le </a:t>
            </a:r>
            <a:r>
              <a:rPr lang="it-IT" b="1" dirty="0">
                <a:solidFill>
                  <a:prstClr val="white"/>
                </a:solidFill>
                <a:latin typeface="Times New Roman" panose="02020603050405020304" pitchFamily="18" charset="0"/>
                <a:cs typeface="Times New Roman" panose="02020603050405020304" pitchFamily="18" charset="0"/>
              </a:rPr>
              <a:t>fosse rituali in cui sono stati intenzionalmente gettati oggetti preziosi, probabilmente come offerte alla Dea. Assieme alle figurine femminili, in queste “buche” sono onnipresenti, per millenni, in tutta Europa, gli strumenti per pestare e macinare: </a:t>
            </a:r>
            <a:r>
              <a:rPr lang="it-IT" b="1" dirty="0" smtClean="0">
                <a:solidFill>
                  <a:prstClr val="white"/>
                </a:solidFill>
                <a:latin typeface="Times New Roman" panose="02020603050405020304" pitchFamily="18" charset="0"/>
                <a:cs typeface="Times New Roman" panose="02020603050405020304" pitchFamily="18" charset="0"/>
              </a:rPr>
              <a:t> di sicuro dovevano </a:t>
            </a:r>
            <a:r>
              <a:rPr lang="it-IT" b="1" dirty="0">
                <a:solidFill>
                  <a:prstClr val="white"/>
                </a:solidFill>
                <a:latin typeface="Times New Roman" panose="02020603050405020304" pitchFamily="18" charset="0"/>
                <a:cs typeface="Times New Roman" panose="02020603050405020304" pitchFamily="18" charset="0"/>
              </a:rPr>
              <a:t>avere un carattere sacro. </a:t>
            </a:r>
            <a:r>
              <a:rPr lang="it-IT" b="1" dirty="0" smtClean="0">
                <a:solidFill>
                  <a:prstClr val="white"/>
                </a:solidFill>
                <a:latin typeface="Times New Roman" panose="02020603050405020304" pitchFamily="18" charset="0"/>
                <a:cs typeface="Times New Roman" panose="02020603050405020304" pitchFamily="18" charset="0"/>
              </a:rPr>
              <a:t>Anche le pentole di terracotta, di pregevole fattura, intenzionalmente fratturate per non poter essere più utilizzate, presentavano all’interno tracce di polente di cereali. I </a:t>
            </a:r>
            <a:r>
              <a:rPr lang="it-IT" b="1" dirty="0">
                <a:solidFill>
                  <a:prstClr val="white"/>
                </a:solidFill>
                <a:latin typeface="Times New Roman" panose="02020603050405020304" pitchFamily="18" charset="0"/>
                <a:cs typeface="Times New Roman" panose="02020603050405020304" pitchFamily="18" charset="0"/>
              </a:rPr>
              <a:t>cereali, e quindi la polenta, almeno all’inizio, non dovevano essere cibo di tutti i giorni, ma erano probabilmente </a:t>
            </a:r>
            <a:endParaRPr lang="it-IT" b="1" dirty="0" smtClean="0">
              <a:solidFill>
                <a:prstClr val="white"/>
              </a:solidFill>
              <a:latin typeface="Times New Roman" panose="02020603050405020304" pitchFamily="18" charset="0"/>
              <a:cs typeface="Times New Roman" panose="02020603050405020304" pitchFamily="18" charset="0"/>
            </a:endParaRPr>
          </a:p>
          <a:p>
            <a:r>
              <a:rPr lang="it-IT" b="1" dirty="0" smtClean="0">
                <a:solidFill>
                  <a:prstClr val="white"/>
                </a:solidFill>
                <a:latin typeface="Times New Roman" panose="02020603050405020304" pitchFamily="18" charset="0"/>
                <a:cs typeface="Times New Roman" panose="02020603050405020304" pitchFamily="18" charset="0"/>
              </a:rPr>
              <a:t>associati </a:t>
            </a:r>
            <a:r>
              <a:rPr lang="it-IT" b="1" dirty="0">
                <a:solidFill>
                  <a:prstClr val="white"/>
                </a:solidFill>
                <a:latin typeface="Times New Roman" panose="02020603050405020304" pitchFamily="18" charset="0"/>
                <a:cs typeface="Times New Roman" panose="02020603050405020304" pitchFamily="18" charset="0"/>
              </a:rPr>
              <a:t>ad occasioni particolari e </a:t>
            </a:r>
            <a:endParaRPr lang="it-IT" b="1" dirty="0" smtClean="0">
              <a:solidFill>
                <a:prstClr val="white"/>
              </a:solidFill>
              <a:latin typeface="Times New Roman" panose="02020603050405020304" pitchFamily="18" charset="0"/>
              <a:cs typeface="Times New Roman" panose="02020603050405020304" pitchFamily="18" charset="0"/>
            </a:endParaRPr>
          </a:p>
          <a:p>
            <a:r>
              <a:rPr lang="it-IT" b="1" dirty="0" smtClean="0">
                <a:solidFill>
                  <a:prstClr val="white"/>
                </a:solidFill>
                <a:latin typeface="Times New Roman" panose="02020603050405020304" pitchFamily="18" charset="0"/>
                <a:cs typeface="Times New Roman" panose="02020603050405020304" pitchFamily="18" charset="0"/>
              </a:rPr>
              <a:t>alla </a:t>
            </a:r>
            <a:r>
              <a:rPr lang="it-IT" b="1" dirty="0">
                <a:solidFill>
                  <a:prstClr val="white"/>
                </a:solidFill>
                <a:latin typeface="Times New Roman" panose="02020603050405020304" pitchFamily="18" charset="0"/>
                <a:cs typeface="Times New Roman" panose="02020603050405020304" pitchFamily="18" charset="0"/>
              </a:rPr>
              <a:t>divinità femminile. </a:t>
            </a: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10" t="2658" r="19796" b="13580"/>
          <a:stretch/>
        </p:blipFill>
        <p:spPr bwMode="auto">
          <a:xfrm>
            <a:off x="112317" y="17240"/>
            <a:ext cx="4651899"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17755" y="6418389"/>
            <a:ext cx="4801707" cy="369332"/>
          </a:xfrm>
          <a:prstGeom prst="rect">
            <a:avLst/>
          </a:prstGeom>
          <a:solidFill>
            <a:schemeClr val="tx1"/>
          </a:solid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Veneri di Parabita (Le). 10-12.000 a.C.</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944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ttangolo 7"/>
          <p:cNvSpPr/>
          <p:nvPr/>
        </p:nvSpPr>
        <p:spPr>
          <a:xfrm>
            <a:off x="0" y="4005064"/>
            <a:ext cx="3779912" cy="446276"/>
          </a:xfrm>
          <a:prstGeom prst="rect">
            <a:avLst/>
          </a:prstGeom>
        </p:spPr>
        <p:txBody>
          <a:bodyPr wrap="square">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  </a:t>
            </a:r>
            <a:endParaRPr lang="it-IT" sz="23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20240" y="-13674"/>
            <a:ext cx="255198" cy="369332"/>
          </a:xfrm>
          <a:prstGeom prst="rect">
            <a:avLst/>
          </a:prstGeom>
          <a:noFill/>
        </p:spPr>
        <p:txBody>
          <a:bodyPr wrap="none" rtlCol="0">
            <a:spAutoFit/>
          </a:bodyPr>
          <a:lstStyle/>
          <a:p>
            <a:r>
              <a:rPr lang="it-IT" dirty="0" smtClean="0"/>
              <a:t>(</a:t>
            </a:r>
            <a:endParaRPr lang="it-IT" dirty="0"/>
          </a:p>
        </p:txBody>
      </p:sp>
      <p:sp>
        <p:nvSpPr>
          <p:cNvPr id="9" name="CasellaDiTesto 8"/>
          <p:cNvSpPr txBox="1"/>
          <p:nvPr/>
        </p:nvSpPr>
        <p:spPr>
          <a:xfrm>
            <a:off x="-20240" y="5135690"/>
            <a:ext cx="9164239" cy="1708160"/>
          </a:xfrm>
          <a:prstGeom prst="rect">
            <a:avLst/>
          </a:prstGeom>
          <a:noFill/>
        </p:spPr>
        <p:txBody>
          <a:bodyPr wrap="square" rtlCol="0">
            <a:spAutoFit/>
          </a:bodyPr>
          <a:lstStyle/>
          <a:p>
            <a:r>
              <a:rPr lang="it-IT" sz="1500" b="1" dirty="0" smtClean="0">
                <a:solidFill>
                  <a:schemeClr val="bg1"/>
                </a:solidFill>
                <a:latin typeface="Times New Roman" panose="02020603050405020304" pitchFamily="18" charset="0"/>
                <a:cs typeface="Times New Roman" panose="02020603050405020304" pitchFamily="18" charset="0"/>
              </a:rPr>
              <a:t>La </a:t>
            </a:r>
            <a:r>
              <a:rPr lang="it-IT" sz="1500" b="1" dirty="0">
                <a:solidFill>
                  <a:schemeClr val="bg1"/>
                </a:solidFill>
                <a:latin typeface="Times New Roman" panose="02020603050405020304" pitchFamily="18" charset="0"/>
                <a:cs typeface="Times New Roman" panose="02020603050405020304" pitchFamily="18" charset="0"/>
              </a:rPr>
              <a:t>polenta, rispetto al pane,  presenta una traccia archeologica caratteristica. </a:t>
            </a:r>
            <a:r>
              <a:rPr lang="it-IT" sz="1500" b="1" dirty="0" err="1">
                <a:solidFill>
                  <a:schemeClr val="bg1"/>
                </a:solidFill>
                <a:latin typeface="Times New Roman" panose="02020603050405020304" pitchFamily="18" charset="0"/>
                <a:cs typeface="Times New Roman" panose="02020603050405020304" pitchFamily="18" charset="0"/>
              </a:rPr>
              <a:t>Perchè</a:t>
            </a:r>
            <a:r>
              <a:rPr lang="it-IT" sz="1500" b="1" dirty="0">
                <a:solidFill>
                  <a:schemeClr val="bg1"/>
                </a:solidFill>
                <a:latin typeface="Times New Roman" panose="02020603050405020304" pitchFamily="18" charset="0"/>
                <a:cs typeface="Times New Roman" panose="02020603050405020304" pitchFamily="18" charset="0"/>
              </a:rPr>
              <a:t>, mentre per fare il pane è necessario tritare molto finemente i cereali, per fare la polenta invece, basta sminuzzarli in maniera più grossolana, tanto vengono bolliti. Ma i sistemi di triturazione antichi lasciavano quasi sempre dei piccoli residui di pietra nelle </a:t>
            </a:r>
            <a:r>
              <a:rPr lang="it-IT" sz="1500" b="1" dirty="0" smtClean="0">
                <a:solidFill>
                  <a:schemeClr val="bg1"/>
                </a:solidFill>
                <a:latin typeface="Times New Roman" panose="02020603050405020304" pitchFamily="18" charset="0"/>
                <a:cs typeface="Times New Roman" panose="02020603050405020304" pitchFamily="18" charset="0"/>
              </a:rPr>
              <a:t>farine. </a:t>
            </a:r>
            <a:r>
              <a:rPr lang="it-IT" sz="1500" b="1" dirty="0">
                <a:solidFill>
                  <a:schemeClr val="bg1"/>
                </a:solidFill>
                <a:latin typeface="Times New Roman" panose="02020603050405020304" pitchFamily="18" charset="0"/>
                <a:cs typeface="Times New Roman" panose="02020603050405020304" pitchFamily="18" charset="0"/>
              </a:rPr>
              <a:t>Le prime macine non avrebbero prodotto una farina fine. Al massimo avrebbero </a:t>
            </a:r>
            <a:r>
              <a:rPr lang="it-IT" sz="1500" b="1" dirty="0" smtClean="0">
                <a:solidFill>
                  <a:schemeClr val="bg1"/>
                </a:solidFill>
                <a:latin typeface="Times New Roman" panose="02020603050405020304" pitchFamily="18" charset="0"/>
                <a:cs typeface="Times New Roman" panose="02020603050405020304" pitchFamily="18" charset="0"/>
              </a:rPr>
              <a:t>potuto </a:t>
            </a:r>
            <a:r>
              <a:rPr lang="it-IT" sz="1500" b="1" dirty="0">
                <a:solidFill>
                  <a:schemeClr val="bg1"/>
                </a:solidFill>
                <a:latin typeface="Times New Roman" panose="02020603050405020304" pitchFamily="18" charset="0"/>
                <a:cs typeface="Times New Roman" panose="02020603050405020304" pitchFamily="18" charset="0"/>
              </a:rPr>
              <a:t>schiacciare i semi e usarli per cucinare la polenta. Inevitabilmente piccoli pezzi di pietra si sarebbero mescolati con il grano e sarebbero finiti in pentola. Quando già si possono esaminare gli scheletri </a:t>
            </a:r>
            <a:endParaRPr lang="it-IT" sz="1500" b="1" dirty="0" smtClean="0">
              <a:solidFill>
                <a:schemeClr val="bg1"/>
              </a:solidFill>
              <a:latin typeface="Times New Roman" panose="02020603050405020304" pitchFamily="18" charset="0"/>
              <a:cs typeface="Times New Roman" panose="02020603050405020304" pitchFamily="18" charset="0"/>
            </a:endParaRPr>
          </a:p>
          <a:p>
            <a:r>
              <a:rPr lang="it-IT" sz="1500" b="1" dirty="0" smtClean="0">
                <a:solidFill>
                  <a:schemeClr val="bg1"/>
                </a:solidFill>
                <a:latin typeface="Times New Roman" panose="02020603050405020304" pitchFamily="18" charset="0"/>
                <a:cs typeface="Times New Roman" panose="02020603050405020304" pitchFamily="18" charset="0"/>
              </a:rPr>
              <a:t>umani</a:t>
            </a:r>
            <a:r>
              <a:rPr lang="it-IT" sz="1500" b="1" dirty="0">
                <a:solidFill>
                  <a:schemeClr val="bg1"/>
                </a:solidFill>
                <a:latin typeface="Times New Roman" panose="02020603050405020304" pitchFamily="18" charset="0"/>
                <a:cs typeface="Times New Roman" panose="02020603050405020304" pitchFamily="18" charset="0"/>
              </a:rPr>
              <a:t>, e soprattutto le mandibole e il cavo orale, si scoprono queste piccole pietre che hanno eroso i </a:t>
            </a:r>
            <a:r>
              <a:rPr lang="it-IT" sz="1500" b="1" dirty="0" smtClean="0">
                <a:solidFill>
                  <a:schemeClr val="bg1"/>
                </a:solidFill>
                <a:latin typeface="Times New Roman" panose="02020603050405020304" pitchFamily="18" charset="0"/>
                <a:cs typeface="Times New Roman" panose="02020603050405020304" pitchFamily="18" charset="0"/>
              </a:rPr>
              <a:t>denti. </a:t>
            </a:r>
            <a:endParaRPr lang="it-IT" sz="1500" b="1" dirty="0">
              <a:solidFill>
                <a:schemeClr val="bg1"/>
              </a:solidFill>
              <a:latin typeface="Times New Roman" panose="02020603050405020304" pitchFamily="18" charset="0"/>
              <a:cs typeface="Times New Roman" panose="02020603050405020304" pitchFamily="18"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8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952" y="1268760"/>
            <a:ext cx="24209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06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9" name="CasellaDiTesto 8"/>
          <p:cNvSpPr txBox="1"/>
          <p:nvPr/>
        </p:nvSpPr>
        <p:spPr>
          <a:xfrm>
            <a:off x="5049008" y="4626503"/>
            <a:ext cx="757842" cy="369332"/>
          </a:xfrm>
          <a:prstGeom prst="rect">
            <a:avLst/>
          </a:prstGeom>
          <a:solidFill>
            <a:schemeClr val="tx1"/>
          </a:solidFill>
        </p:spPr>
        <p:txBody>
          <a:bodyPr wrap="square" rtlCol="0">
            <a:spAutoFit/>
          </a:bodyPr>
          <a:lstStyle/>
          <a:p>
            <a:endParaRPr lang="it-IT" dirty="0">
              <a:solidFill>
                <a:prstClr val="black"/>
              </a:solidFill>
            </a:endParaRPr>
          </a:p>
        </p:txBody>
      </p:sp>
      <p:sp>
        <p:nvSpPr>
          <p:cNvPr id="8" name="CasellaDiTesto 7"/>
          <p:cNvSpPr txBox="1"/>
          <p:nvPr/>
        </p:nvSpPr>
        <p:spPr>
          <a:xfrm>
            <a:off x="0" y="4662582"/>
            <a:ext cx="9099612" cy="2031325"/>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La grotta ha una storia molto lunga, </a:t>
            </a:r>
            <a:r>
              <a:rPr lang="it-IT" b="1" dirty="0" smtClean="0">
                <a:solidFill>
                  <a:schemeClr val="bg1"/>
                </a:solidFill>
                <a:latin typeface="Times New Roman" panose="02020603050405020304" pitchFamily="18" charset="0"/>
                <a:cs typeface="Times New Roman" panose="02020603050405020304" pitchFamily="18" charset="0"/>
              </a:rPr>
              <a:t>e </a:t>
            </a:r>
            <a:r>
              <a:rPr lang="it-IT" b="1" dirty="0">
                <a:solidFill>
                  <a:schemeClr val="bg1"/>
                </a:solidFill>
                <a:latin typeface="Times New Roman" panose="02020603050405020304" pitchFamily="18" charset="0"/>
                <a:cs typeface="Times New Roman" panose="02020603050405020304" pitchFamily="18" charset="0"/>
              </a:rPr>
              <a:t>vanta una frequentazione umana che si è protratta per diverse miglia di anni. </a:t>
            </a:r>
            <a:r>
              <a:rPr lang="it-IT" b="1" dirty="0" smtClean="0">
                <a:solidFill>
                  <a:schemeClr val="bg1"/>
                </a:solidFill>
                <a:latin typeface="Times New Roman" panose="02020603050405020304" pitchFamily="18" charset="0"/>
                <a:cs typeface="Times New Roman" panose="02020603050405020304" pitchFamily="18" charset="0"/>
              </a:rPr>
              <a:t>E’ stata insediata dall’uomo </a:t>
            </a:r>
            <a:r>
              <a:rPr lang="it-IT" b="1" dirty="0">
                <a:solidFill>
                  <a:schemeClr val="bg1"/>
                </a:solidFill>
                <a:latin typeface="Times New Roman" panose="02020603050405020304" pitchFamily="18" charset="0"/>
                <a:cs typeface="Times New Roman" panose="02020603050405020304" pitchFamily="18" charset="0"/>
              </a:rPr>
              <a:t>di Neanderthal, </a:t>
            </a:r>
            <a:r>
              <a:rPr lang="it-IT" b="1" dirty="0" smtClean="0">
                <a:solidFill>
                  <a:schemeClr val="bg1"/>
                </a:solidFill>
                <a:latin typeface="Times New Roman" panose="02020603050405020304" pitchFamily="18" charset="0"/>
                <a:cs typeface="Times New Roman" panose="02020603050405020304" pitchFamily="18" charset="0"/>
              </a:rPr>
              <a:t>è presente una </a:t>
            </a:r>
            <a:r>
              <a:rPr lang="it-IT" b="1" dirty="0">
                <a:solidFill>
                  <a:schemeClr val="bg1"/>
                </a:solidFill>
                <a:latin typeface="Times New Roman" panose="02020603050405020304" pitchFamily="18" charset="0"/>
                <a:cs typeface="Times New Roman" panose="02020603050405020304" pitchFamily="18" charset="0"/>
              </a:rPr>
              <a:t>fase recente del Musteriano (intorno ai 50mila anni), poi la fase terminale quella che chiamiamo </a:t>
            </a:r>
            <a:r>
              <a:rPr lang="it-IT" b="1" dirty="0" err="1">
                <a:solidFill>
                  <a:schemeClr val="bg1"/>
                </a:solidFill>
                <a:latin typeface="Times New Roman" panose="02020603050405020304" pitchFamily="18" charset="0"/>
                <a:cs typeface="Times New Roman" panose="02020603050405020304" pitchFamily="18" charset="0"/>
              </a:rPr>
              <a:t>Uluzziano</a:t>
            </a:r>
            <a:r>
              <a:rPr lang="it-IT" b="1" dirty="0">
                <a:solidFill>
                  <a:schemeClr val="bg1"/>
                </a:solidFill>
                <a:latin typeface="Times New Roman" panose="02020603050405020304" pitchFamily="18" charset="0"/>
                <a:cs typeface="Times New Roman" panose="02020603050405020304" pitchFamily="18" charset="0"/>
              </a:rPr>
              <a:t>, che prende il nome proprio dalla Baia di </a:t>
            </a:r>
            <a:r>
              <a:rPr lang="it-IT" b="1" dirty="0" err="1">
                <a:solidFill>
                  <a:schemeClr val="bg1"/>
                </a:solidFill>
                <a:latin typeface="Times New Roman" panose="02020603050405020304" pitchFamily="18" charset="0"/>
                <a:cs typeface="Times New Roman" panose="02020603050405020304" pitchFamily="18" charset="0"/>
              </a:rPr>
              <a:t>Uluzzo</a:t>
            </a:r>
            <a:r>
              <a:rPr lang="it-IT" b="1" dirty="0">
                <a:solidFill>
                  <a:schemeClr val="bg1"/>
                </a:solidFill>
                <a:latin typeface="Times New Roman" panose="02020603050405020304" pitchFamily="18" charset="0"/>
                <a:cs typeface="Times New Roman" panose="02020603050405020304" pitchFamily="18" charset="0"/>
              </a:rPr>
              <a:t>, tra i 40 ei 35mila anni, attribuita al Neanderthal e che corrisponde all’arrivo del Sapiens in Europa.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Sappiamo </a:t>
            </a:r>
            <a:r>
              <a:rPr lang="it-IT" b="1" dirty="0">
                <a:solidFill>
                  <a:schemeClr val="bg1"/>
                </a:solidFill>
                <a:latin typeface="Times New Roman" panose="02020603050405020304" pitchFamily="18" charset="0"/>
                <a:cs typeface="Times New Roman" panose="02020603050405020304" pitchFamily="18" charset="0"/>
              </a:rPr>
              <a:t>che la vita all’interno della grotta continua con il Sapiens, con una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cultura </a:t>
            </a:r>
            <a:r>
              <a:rPr lang="it-IT" b="1" dirty="0">
                <a:solidFill>
                  <a:schemeClr val="bg1"/>
                </a:solidFill>
                <a:latin typeface="Times New Roman" panose="02020603050405020304" pitchFamily="18" charset="0"/>
                <a:cs typeface="Times New Roman" panose="02020603050405020304" pitchFamily="18" charset="0"/>
              </a:rPr>
              <a:t>che chiamiamo Gravettiano e che si data attorno ai 25- 26mila anni fa. </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 t="3092" r="194" b="719"/>
          <a:stretch/>
        </p:blipFill>
        <p:spPr bwMode="auto">
          <a:xfrm>
            <a:off x="-17755" y="0"/>
            <a:ext cx="9144000" cy="466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554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9" name="CasellaDiTesto 8"/>
          <p:cNvSpPr txBox="1"/>
          <p:nvPr/>
        </p:nvSpPr>
        <p:spPr>
          <a:xfrm>
            <a:off x="5049008" y="4626503"/>
            <a:ext cx="757842" cy="369332"/>
          </a:xfrm>
          <a:prstGeom prst="rect">
            <a:avLst/>
          </a:prstGeom>
          <a:solidFill>
            <a:schemeClr val="tx1"/>
          </a:solidFill>
        </p:spPr>
        <p:txBody>
          <a:bodyPr wrap="square" rtlCol="0">
            <a:spAutoFit/>
          </a:bodyPr>
          <a:lstStyle/>
          <a:p>
            <a:endParaRPr lang="it-IT" dirty="0">
              <a:solidFill>
                <a:prstClr val="black"/>
              </a:solidFill>
            </a:endParaRPr>
          </a:p>
        </p:txBody>
      </p:sp>
      <p:sp>
        <p:nvSpPr>
          <p:cNvPr id="8" name="CasellaDiTesto 7"/>
          <p:cNvSpPr txBox="1"/>
          <p:nvPr/>
        </p:nvSpPr>
        <p:spPr>
          <a:xfrm>
            <a:off x="-6086" y="5934670"/>
            <a:ext cx="9150085" cy="923330"/>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Un </a:t>
            </a:r>
            <a:r>
              <a:rPr lang="it-IT" b="1" dirty="0">
                <a:solidFill>
                  <a:schemeClr val="bg1"/>
                </a:solidFill>
                <a:latin typeface="Times New Roman" panose="02020603050405020304" pitchFamily="18" charset="0"/>
                <a:cs typeface="Times New Roman" panose="02020603050405020304" pitchFamily="18" charset="0"/>
              </a:rPr>
              <a:t>uomo e una donna giacciono abbracciati da 28mila anni </a:t>
            </a:r>
            <a:r>
              <a:rPr lang="it-IT" b="1" dirty="0" smtClean="0">
                <a:solidFill>
                  <a:schemeClr val="bg1"/>
                </a:solidFill>
                <a:latin typeface="Times New Roman" panose="02020603050405020304" pitchFamily="18" charset="0"/>
                <a:cs typeface="Times New Roman" panose="02020603050405020304" pitchFamily="18" charset="0"/>
              </a:rPr>
              <a:t>assieme alle buche col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a:t>
            </a:r>
            <a:r>
              <a:rPr lang="it-IT" b="1" dirty="0" smtClean="0">
                <a:solidFill>
                  <a:schemeClr val="bg1"/>
                </a:solidFill>
                <a:latin typeface="Times New Roman" panose="02020603050405020304" pitchFamily="18" charset="0"/>
                <a:cs typeface="Times New Roman" panose="02020603050405020304" pitchFamily="18" charset="0"/>
              </a:rPr>
              <a:t>kit della polenta sacra»:  pentole </a:t>
            </a:r>
            <a:r>
              <a:rPr lang="it-IT" b="1" dirty="0" smtClean="0">
                <a:solidFill>
                  <a:schemeClr val="bg1"/>
                </a:solidFill>
                <a:latin typeface="Times New Roman" panose="02020603050405020304" pitchFamily="18" charset="0"/>
                <a:cs typeface="Times New Roman" panose="02020603050405020304" pitchFamily="18" charset="0"/>
              </a:rPr>
              <a:t>di ceramiche </a:t>
            </a:r>
            <a:r>
              <a:rPr lang="it-IT" b="1" dirty="0" smtClean="0">
                <a:solidFill>
                  <a:schemeClr val="bg1"/>
                </a:solidFill>
                <a:latin typeface="Times New Roman" panose="02020603050405020304" pitchFamily="18" charset="0"/>
                <a:cs typeface="Times New Roman" panose="02020603050405020304" pitchFamily="18" charset="0"/>
              </a:rPr>
              <a:t>pregiate, </a:t>
            </a:r>
            <a:r>
              <a:rPr lang="it-IT" b="1" dirty="0">
                <a:solidFill>
                  <a:schemeClr val="bg1"/>
                </a:solidFill>
                <a:latin typeface="Times New Roman" panose="02020603050405020304" pitchFamily="18" charset="0"/>
                <a:cs typeface="Times New Roman" panose="02020603050405020304" pitchFamily="18" charset="0"/>
              </a:rPr>
              <a:t>manufatti, selci, vasellame,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pietre </a:t>
            </a:r>
            <a:r>
              <a:rPr lang="it-IT" b="1" dirty="0">
                <a:solidFill>
                  <a:schemeClr val="bg1"/>
                </a:solidFill>
                <a:latin typeface="Times New Roman" panose="02020603050405020304" pitchFamily="18" charset="0"/>
                <a:cs typeface="Times New Roman" panose="02020603050405020304" pitchFamily="18" charset="0"/>
              </a:rPr>
              <a:t>incise, </a:t>
            </a:r>
            <a:r>
              <a:rPr lang="it-IT" b="1" dirty="0" smtClean="0">
                <a:solidFill>
                  <a:schemeClr val="bg1"/>
                </a:solidFill>
                <a:latin typeface="Times New Roman" panose="02020603050405020304" pitchFamily="18" charset="0"/>
                <a:cs typeface="Times New Roman" panose="02020603050405020304" pitchFamily="18" charset="0"/>
              </a:rPr>
              <a:t>cocci. La loro posizione testimonia un legame intimo e affettuoso.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176" b="2381"/>
          <a:stretch/>
        </p:blipFill>
        <p:spPr bwMode="auto">
          <a:xfrm>
            <a:off x="-6085" y="0"/>
            <a:ext cx="9099612" cy="60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4883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716016" y="0"/>
            <a:ext cx="4383597" cy="6740307"/>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La prima </a:t>
            </a:r>
            <a:r>
              <a:rPr lang="it-IT" b="1" dirty="0">
                <a:solidFill>
                  <a:schemeClr val="bg1"/>
                </a:solidFill>
                <a:latin typeface="Times New Roman" panose="02020603050405020304" pitchFamily="18" charset="0"/>
                <a:cs typeface="Times New Roman" panose="02020603050405020304" pitchFamily="18" charset="0"/>
              </a:rPr>
              <a:t>attestazione di quella che potrebbe essere una dea del grano (ma anche e principalmente della natura e degli animali selvatici) risale all’VIII-VII millennio a.C. a </a:t>
            </a:r>
            <a:r>
              <a:rPr lang="it-IT" b="1" dirty="0" err="1">
                <a:solidFill>
                  <a:schemeClr val="bg1"/>
                </a:solidFill>
                <a:latin typeface="Times New Roman" panose="02020603050405020304" pitchFamily="18" charset="0"/>
                <a:cs typeface="Times New Roman" panose="02020603050405020304" pitchFamily="18" charset="0"/>
              </a:rPr>
              <a:t>Çatal</a:t>
            </a:r>
            <a:r>
              <a:rPr lang="it-IT" b="1" dirty="0">
                <a:solidFill>
                  <a:schemeClr val="bg1"/>
                </a:solidFill>
                <a:latin typeface="Times New Roman" panose="02020603050405020304" pitchFamily="18" charset="0"/>
                <a:cs typeface="Times New Roman" panose="02020603050405020304" pitchFamily="18" charset="0"/>
              </a:rPr>
              <a:t> </a:t>
            </a:r>
            <a:r>
              <a:rPr lang="it-IT" b="1" dirty="0" err="1">
                <a:solidFill>
                  <a:schemeClr val="bg1"/>
                </a:solidFill>
                <a:latin typeface="Times New Roman" panose="02020603050405020304" pitchFamily="18" charset="0"/>
                <a:cs typeface="Times New Roman" panose="02020603050405020304" pitchFamily="18" charset="0"/>
              </a:rPr>
              <a:t>Hüyük</a:t>
            </a:r>
            <a:r>
              <a:rPr lang="it-IT" b="1" dirty="0">
                <a:solidFill>
                  <a:schemeClr val="bg1"/>
                </a:solidFill>
                <a:latin typeface="Times New Roman" panose="02020603050405020304" pitchFamily="18" charset="0"/>
                <a:cs typeface="Times New Roman" panose="02020603050405020304" pitchFamily="18" charset="0"/>
              </a:rPr>
              <a:t>, in Turchia</a:t>
            </a:r>
            <a:r>
              <a:rPr lang="it-IT" b="1" dirty="0" smtClean="0">
                <a:solidFill>
                  <a:schemeClr val="bg1"/>
                </a:solidFill>
                <a:latin typeface="Times New Roman" panose="02020603050405020304" pitchFamily="18" charset="0"/>
                <a:cs typeface="Times New Roman" panose="02020603050405020304" pitchFamily="18" charset="0"/>
              </a:rPr>
              <a:t>. Questa eccezionale scultura </a:t>
            </a:r>
            <a:r>
              <a:rPr lang="it-IT" b="1" dirty="0">
                <a:solidFill>
                  <a:schemeClr val="bg1"/>
                </a:solidFill>
                <a:latin typeface="Times New Roman" panose="02020603050405020304" pitchFamily="18" charset="0"/>
                <a:cs typeface="Times New Roman" panose="02020603050405020304" pitchFamily="18" charset="0"/>
              </a:rPr>
              <a:t>fu </a:t>
            </a:r>
            <a:r>
              <a:rPr lang="it-IT" b="1" dirty="0" smtClean="0">
                <a:solidFill>
                  <a:schemeClr val="bg1"/>
                </a:solidFill>
                <a:latin typeface="Times New Roman" panose="02020603050405020304" pitchFamily="18" charset="0"/>
                <a:cs typeface="Times New Roman" panose="02020603050405020304" pitchFamily="18" charset="0"/>
              </a:rPr>
              <a:t>rinvenuta al </a:t>
            </a:r>
            <a:r>
              <a:rPr lang="it-IT" b="1" dirty="0">
                <a:solidFill>
                  <a:schemeClr val="bg1"/>
                </a:solidFill>
                <a:latin typeface="Times New Roman" panose="02020603050405020304" pitchFamily="18" charset="0"/>
                <a:cs typeface="Times New Roman" panose="02020603050405020304" pitchFamily="18" charset="0"/>
              </a:rPr>
              <a:t>centro dei magazzini di cereali collettivi della </a:t>
            </a:r>
            <a:r>
              <a:rPr lang="it-IT" b="1" dirty="0" smtClean="0">
                <a:solidFill>
                  <a:schemeClr val="bg1"/>
                </a:solidFill>
                <a:latin typeface="Times New Roman" panose="02020603050405020304" pitchFamily="18" charset="0"/>
                <a:cs typeface="Times New Roman" panose="02020603050405020304" pitchFamily="18" charset="0"/>
              </a:rPr>
              <a:t>città, punto focale </a:t>
            </a:r>
            <a:r>
              <a:rPr lang="it-IT" b="1" dirty="0" smtClean="0">
                <a:solidFill>
                  <a:schemeClr val="bg1"/>
                </a:solidFill>
                <a:latin typeface="Times New Roman" panose="02020603050405020304" pitchFamily="18" charset="0"/>
                <a:cs typeface="Times New Roman" panose="02020603050405020304" pitchFamily="18" charset="0"/>
              </a:rPr>
              <a:t> di un </a:t>
            </a:r>
            <a:r>
              <a:rPr lang="it-IT" b="1" dirty="0" smtClean="0">
                <a:solidFill>
                  <a:schemeClr val="bg1"/>
                </a:solidFill>
                <a:latin typeface="Times New Roman" panose="02020603050405020304" pitchFamily="18" charset="0"/>
                <a:cs typeface="Times New Roman" panose="02020603050405020304" pitchFamily="18" charset="0"/>
              </a:rPr>
              <a:t>tipico insediamento </a:t>
            </a:r>
            <a:r>
              <a:rPr lang="it-IT" b="1" dirty="0" err="1" smtClean="0">
                <a:solidFill>
                  <a:schemeClr val="bg1"/>
                </a:solidFill>
                <a:latin typeface="Times New Roman" panose="02020603050405020304" pitchFamily="18" charset="0"/>
                <a:cs typeface="Times New Roman" panose="02020603050405020304" pitchFamily="18" charset="0"/>
              </a:rPr>
              <a:t>matrifocale</a:t>
            </a:r>
            <a:r>
              <a:rPr lang="it-IT" b="1" dirty="0" smtClean="0">
                <a:solidFill>
                  <a:schemeClr val="bg1"/>
                </a:solidFill>
                <a:latin typeface="Times New Roman" panose="02020603050405020304" pitchFamily="18" charset="0"/>
                <a:cs typeface="Times New Roman" panose="02020603050405020304" pitchFamily="18" charset="0"/>
              </a:rPr>
              <a:t>  egualitario in cui  (come d’altra parte sulle Alpi fino all’altro ieri) l’agricoltura e l’allevamento di bestie da latte per la caseificazione si </a:t>
            </a:r>
            <a:r>
              <a:rPr lang="it-IT" b="1" dirty="0" smtClean="0">
                <a:solidFill>
                  <a:schemeClr val="bg1"/>
                </a:solidFill>
                <a:latin typeface="Times New Roman" panose="02020603050405020304" pitchFamily="18" charset="0"/>
                <a:cs typeface="Times New Roman" panose="02020603050405020304" pitchFamily="18" charset="0"/>
              </a:rPr>
              <a:t>combinava </a:t>
            </a:r>
            <a:r>
              <a:rPr lang="it-IT" b="1" dirty="0" smtClean="0">
                <a:solidFill>
                  <a:schemeClr val="bg1"/>
                </a:solidFill>
                <a:latin typeface="Times New Roman" panose="02020603050405020304" pitchFamily="18" charset="0"/>
                <a:cs typeface="Times New Roman" panose="02020603050405020304" pitchFamily="18" charset="0"/>
              </a:rPr>
              <a:t>con la caccia, la raccolta, la selvicoltura. Quelle </a:t>
            </a:r>
            <a:r>
              <a:rPr lang="it-IT" b="1" dirty="0" smtClean="0">
                <a:solidFill>
                  <a:schemeClr val="bg1"/>
                </a:solidFill>
                <a:latin typeface="Times New Roman" panose="02020603050405020304" pitchFamily="18" charset="0"/>
                <a:cs typeface="Times New Roman" panose="02020603050405020304" pitchFamily="18" charset="0"/>
              </a:rPr>
              <a:t>antiche popolazioni  </a:t>
            </a:r>
            <a:r>
              <a:rPr lang="it-IT" b="1" dirty="0" smtClean="0">
                <a:solidFill>
                  <a:schemeClr val="bg1"/>
                </a:solidFill>
                <a:latin typeface="Times New Roman" panose="02020603050405020304" pitchFamily="18" charset="0"/>
                <a:cs typeface="Times New Roman" panose="02020603050405020304" pitchFamily="18" charset="0"/>
              </a:rPr>
              <a:t>dimostrano una </a:t>
            </a:r>
            <a:r>
              <a:rPr lang="it-IT" b="1" dirty="0" smtClean="0">
                <a:solidFill>
                  <a:schemeClr val="bg1"/>
                </a:solidFill>
                <a:latin typeface="Times New Roman" panose="02020603050405020304" pitchFamily="18" charset="0"/>
                <a:cs typeface="Times New Roman" panose="02020603050405020304" pitchFamily="18" charset="0"/>
              </a:rPr>
              <a:t>straordinarie </a:t>
            </a:r>
            <a:r>
              <a:rPr lang="it-IT" b="1" dirty="0" smtClean="0">
                <a:solidFill>
                  <a:schemeClr val="bg1"/>
                </a:solidFill>
                <a:latin typeface="Times New Roman" panose="02020603050405020304" pitchFamily="18" charset="0"/>
                <a:cs typeface="Times New Roman" panose="02020603050405020304" pitchFamily="18" charset="0"/>
              </a:rPr>
              <a:t>capacità di adattamento  e </a:t>
            </a:r>
            <a:r>
              <a:rPr lang="it-IT" b="1" dirty="0" smtClean="0">
                <a:solidFill>
                  <a:schemeClr val="bg1"/>
                </a:solidFill>
                <a:latin typeface="Times New Roman" panose="02020603050405020304" pitchFamily="18" charset="0"/>
                <a:cs typeface="Times New Roman" panose="02020603050405020304" pitchFamily="18" charset="0"/>
              </a:rPr>
              <a:t>flessibilità </a:t>
            </a:r>
            <a:r>
              <a:rPr lang="it-IT" b="1" dirty="0" smtClean="0">
                <a:solidFill>
                  <a:schemeClr val="bg1"/>
                </a:solidFill>
                <a:latin typeface="Times New Roman" panose="02020603050405020304" pitchFamily="18" charset="0"/>
                <a:cs typeface="Times New Roman" panose="02020603050405020304" pitchFamily="18" charset="0"/>
              </a:rPr>
              <a:t>che </a:t>
            </a:r>
            <a:r>
              <a:rPr lang="it-IT" b="1" dirty="0" smtClean="0">
                <a:solidFill>
                  <a:schemeClr val="bg1"/>
                </a:solidFill>
                <a:latin typeface="Times New Roman" panose="02020603050405020304" pitchFamily="18" charset="0"/>
                <a:cs typeface="Times New Roman" panose="02020603050405020304" pitchFamily="18" charset="0"/>
              </a:rPr>
              <a:t>minimizzano </a:t>
            </a:r>
            <a:r>
              <a:rPr lang="it-IT" b="1" dirty="0" smtClean="0">
                <a:solidFill>
                  <a:schemeClr val="bg1"/>
                </a:solidFill>
                <a:latin typeface="Times New Roman" panose="02020603050405020304" pitchFamily="18" charset="0"/>
                <a:cs typeface="Times New Roman" panose="02020603050405020304" pitchFamily="18" charset="0"/>
              </a:rPr>
              <a:t>i rischi in caso di eventi infausti (siccità, inondazioni, epidemie e zoonosi), diversifica tempi e modalità di lavoro, </a:t>
            </a:r>
            <a:r>
              <a:rPr lang="it-IT" b="1" dirty="0" smtClean="0">
                <a:solidFill>
                  <a:schemeClr val="bg1"/>
                </a:solidFill>
                <a:latin typeface="Times New Roman" panose="02020603050405020304" pitchFamily="18" charset="0"/>
                <a:cs typeface="Times New Roman" panose="02020603050405020304" pitchFamily="18" charset="0"/>
              </a:rPr>
              <a:t>riducendo </a:t>
            </a:r>
            <a:r>
              <a:rPr lang="it-IT" b="1" dirty="0" smtClean="0">
                <a:solidFill>
                  <a:schemeClr val="bg1"/>
                </a:solidFill>
                <a:latin typeface="Times New Roman" panose="02020603050405020304" pitchFamily="18" charset="0"/>
                <a:cs typeface="Times New Roman" panose="02020603050405020304" pitchFamily="18" charset="0"/>
              </a:rPr>
              <a:t>la fatica </a:t>
            </a:r>
            <a:r>
              <a:rPr lang="it-IT" b="1" dirty="0" smtClean="0">
                <a:solidFill>
                  <a:schemeClr val="bg1"/>
                </a:solidFill>
                <a:latin typeface="Times New Roman" panose="02020603050405020304" pitchFamily="18" charset="0"/>
                <a:cs typeface="Times New Roman" panose="02020603050405020304" pitchFamily="18" charset="0"/>
              </a:rPr>
              <a:t>personale </a:t>
            </a:r>
            <a:r>
              <a:rPr lang="it-IT" b="1" dirty="0" smtClean="0">
                <a:solidFill>
                  <a:schemeClr val="bg1"/>
                </a:solidFill>
                <a:latin typeface="Times New Roman" panose="02020603050405020304" pitchFamily="18" charset="0"/>
                <a:cs typeface="Times New Roman" panose="02020603050405020304" pitchFamily="18" charset="0"/>
              </a:rPr>
              <a:t>e </a:t>
            </a:r>
            <a:r>
              <a:rPr lang="it-IT" b="1" dirty="0" smtClean="0">
                <a:solidFill>
                  <a:schemeClr val="bg1"/>
                </a:solidFill>
                <a:latin typeface="Times New Roman" panose="02020603050405020304" pitchFamily="18" charset="0"/>
                <a:cs typeface="Times New Roman" panose="02020603050405020304" pitchFamily="18" charset="0"/>
              </a:rPr>
              <a:t>incentivando </a:t>
            </a:r>
            <a:r>
              <a:rPr lang="it-IT" b="1" dirty="0" smtClean="0">
                <a:solidFill>
                  <a:schemeClr val="bg1"/>
                </a:solidFill>
                <a:latin typeface="Times New Roman" panose="02020603050405020304" pitchFamily="18" charset="0"/>
                <a:cs typeface="Times New Roman" panose="02020603050405020304" pitchFamily="18" charset="0"/>
              </a:rPr>
              <a:t>la produzione artistica, presente in tutte le case, </a:t>
            </a:r>
            <a:r>
              <a:rPr lang="it-IT" b="1" dirty="0" smtClean="0">
                <a:solidFill>
                  <a:schemeClr val="bg1"/>
                </a:solidFill>
                <a:latin typeface="Times New Roman" panose="02020603050405020304" pitchFamily="18" charset="0"/>
                <a:cs typeface="Times New Roman" panose="02020603050405020304" pitchFamily="18" charset="0"/>
              </a:rPr>
              <a:t>uguali </a:t>
            </a:r>
            <a:r>
              <a:rPr lang="it-IT" b="1" dirty="0" smtClean="0">
                <a:solidFill>
                  <a:schemeClr val="bg1"/>
                </a:solidFill>
                <a:latin typeface="Times New Roman" panose="02020603050405020304" pitchFamily="18" charset="0"/>
                <a:cs typeface="Times New Roman" panose="02020603050405020304" pitchFamily="18" charset="0"/>
              </a:rPr>
              <a:t>nella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forma </a:t>
            </a:r>
            <a:r>
              <a:rPr lang="it-IT" b="1" dirty="0" smtClean="0">
                <a:solidFill>
                  <a:schemeClr val="bg1"/>
                </a:solidFill>
                <a:latin typeface="Times New Roman" panose="02020603050405020304" pitchFamily="18" charset="0"/>
                <a:cs typeface="Times New Roman" panose="02020603050405020304" pitchFamily="18" charset="0"/>
              </a:rPr>
              <a:t>e dimensione </a:t>
            </a:r>
            <a:r>
              <a:rPr lang="it-IT" b="1" dirty="0" smtClean="0">
                <a:solidFill>
                  <a:schemeClr val="bg1"/>
                </a:solidFill>
                <a:latin typeface="Times New Roman" panose="02020603050405020304" pitchFamily="18" charset="0"/>
                <a:cs typeface="Times New Roman" panose="02020603050405020304" pitchFamily="18" charset="0"/>
              </a:rPr>
              <a:t>ma  </a:t>
            </a:r>
            <a:r>
              <a:rPr lang="it-IT" b="1" dirty="0" smtClean="0">
                <a:solidFill>
                  <a:schemeClr val="bg1"/>
                </a:solidFill>
                <a:latin typeface="Times New Roman" panose="02020603050405020304" pitchFamily="18" charset="0"/>
                <a:cs typeface="Times New Roman" panose="02020603050405020304" pitchFamily="18" charset="0"/>
              </a:rPr>
              <a:t>diversissime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nella </a:t>
            </a:r>
            <a:r>
              <a:rPr lang="it-IT" b="1" dirty="0" smtClean="0">
                <a:solidFill>
                  <a:schemeClr val="bg1"/>
                </a:solidFill>
                <a:latin typeface="Times New Roman" panose="02020603050405020304" pitchFamily="18" charset="0"/>
                <a:cs typeface="Times New Roman" panose="02020603050405020304" pitchFamily="18" charset="0"/>
              </a:rPr>
              <a:t>ricca </a:t>
            </a:r>
            <a:r>
              <a:rPr lang="it-IT" b="1" dirty="0" smtClean="0">
                <a:solidFill>
                  <a:schemeClr val="bg1"/>
                </a:solidFill>
                <a:latin typeface="Times New Roman" panose="02020603050405020304" pitchFamily="18" charset="0"/>
                <a:cs typeface="Times New Roman" panose="02020603050405020304" pitchFamily="18" charset="0"/>
              </a:rPr>
              <a:t>decorazione interna</a:t>
            </a:r>
            <a:r>
              <a:rPr lang="it-IT" b="1" dirty="0" smtClean="0">
                <a:solidFill>
                  <a:schemeClr val="bg1"/>
                </a:solidFill>
                <a:latin typeface="Times New Roman" panose="02020603050405020304" pitchFamily="18" charset="0"/>
                <a:cs typeface="Times New Roman" panose="02020603050405020304" pitchFamily="18" charset="0"/>
              </a:rPr>
              <a:t>.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561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0" y="4509120"/>
            <a:ext cx="9144000" cy="2308324"/>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Nella pianura padana si praticava l’agricoltura già nella prima età neolitica. La più antica testimonianza della coltivazione del grano proviene da </a:t>
            </a:r>
            <a:r>
              <a:rPr lang="it-IT" b="1" dirty="0" err="1">
                <a:solidFill>
                  <a:schemeClr val="bg1"/>
                </a:solidFill>
                <a:latin typeface="Times New Roman" panose="02020603050405020304" pitchFamily="18" charset="0"/>
                <a:cs typeface="Times New Roman" panose="02020603050405020304" pitchFamily="18" charset="0"/>
              </a:rPr>
              <a:t>Vhò</a:t>
            </a:r>
            <a:r>
              <a:rPr lang="it-IT" b="1" dirty="0">
                <a:solidFill>
                  <a:schemeClr val="bg1"/>
                </a:solidFill>
                <a:latin typeface="Times New Roman" panose="02020603050405020304" pitchFamily="18" charset="0"/>
                <a:cs typeface="Times New Roman" panose="02020603050405020304" pitchFamily="18" charset="0"/>
              </a:rPr>
              <a:t> (Piadena, presso Cremona), dove </a:t>
            </a:r>
            <a:r>
              <a:rPr lang="it-IT" b="1" dirty="0" smtClean="0">
                <a:solidFill>
                  <a:schemeClr val="bg1"/>
                </a:solidFill>
                <a:latin typeface="Times New Roman" panose="02020603050405020304" pitchFamily="18" charset="0"/>
                <a:cs typeface="Times New Roman" panose="02020603050405020304" pitchFamily="18" charset="0"/>
              </a:rPr>
              <a:t>verso </a:t>
            </a:r>
            <a:r>
              <a:rPr lang="it-IT" b="1" dirty="0">
                <a:solidFill>
                  <a:schemeClr val="bg1"/>
                </a:solidFill>
                <a:latin typeface="Times New Roman" panose="02020603050405020304" pitchFamily="18" charset="0"/>
                <a:cs typeface="Times New Roman" panose="02020603050405020304" pitchFamily="18" charset="0"/>
              </a:rPr>
              <a:t>il 4300 a.C. si seminava </a:t>
            </a:r>
            <a:r>
              <a:rPr lang="it-IT" b="1" dirty="0" smtClean="0">
                <a:solidFill>
                  <a:schemeClr val="bg1"/>
                </a:solidFill>
                <a:latin typeface="Times New Roman" panose="02020603050405020304" pitchFamily="18" charset="0"/>
                <a:cs typeface="Times New Roman" panose="02020603050405020304" pitchFamily="18" charset="0"/>
              </a:rPr>
              <a:t>il </a:t>
            </a:r>
            <a:r>
              <a:rPr lang="it-IT" b="1" dirty="0">
                <a:solidFill>
                  <a:schemeClr val="bg1"/>
                </a:solidFill>
                <a:latin typeface="Times New Roman" panose="02020603050405020304" pitchFamily="18" charset="0"/>
                <a:cs typeface="Times New Roman" panose="02020603050405020304" pitchFamily="18" charset="0"/>
              </a:rPr>
              <a:t>farro piccolo (</a:t>
            </a:r>
            <a:r>
              <a:rPr lang="it-IT" b="1" dirty="0" err="1">
                <a:solidFill>
                  <a:schemeClr val="bg1"/>
                </a:solidFill>
                <a:latin typeface="Times New Roman" panose="02020603050405020304" pitchFamily="18" charset="0"/>
                <a:cs typeface="Times New Roman" panose="02020603050405020304" pitchFamily="18" charset="0"/>
              </a:rPr>
              <a:t>Triticum</a:t>
            </a:r>
            <a:r>
              <a:rPr lang="it-IT" b="1" dirty="0">
                <a:solidFill>
                  <a:schemeClr val="bg1"/>
                </a:solidFill>
                <a:latin typeface="Times New Roman" panose="02020603050405020304" pitchFamily="18" charset="0"/>
                <a:cs typeface="Times New Roman" panose="02020603050405020304" pitchFamily="18" charset="0"/>
              </a:rPr>
              <a:t> </a:t>
            </a:r>
            <a:r>
              <a:rPr lang="it-IT" b="1" dirty="0" err="1">
                <a:solidFill>
                  <a:schemeClr val="bg1"/>
                </a:solidFill>
                <a:latin typeface="Times New Roman" panose="02020603050405020304" pitchFamily="18" charset="0"/>
                <a:cs typeface="Times New Roman" panose="02020603050405020304" pitchFamily="18" charset="0"/>
              </a:rPr>
              <a:t>monococcum</a:t>
            </a:r>
            <a:r>
              <a:rPr lang="it-IT" b="1" dirty="0">
                <a:solidFill>
                  <a:schemeClr val="bg1"/>
                </a:solidFill>
                <a:latin typeface="Times New Roman" panose="02020603050405020304" pitchFamily="18" charset="0"/>
                <a:cs typeface="Times New Roman" panose="02020603050405020304" pitchFamily="18" charset="0"/>
              </a:rPr>
              <a:t>), la più esile di tutte le specie di frumento coltivate. Il farro piccolo presenta spighe </a:t>
            </a:r>
            <a:r>
              <a:rPr lang="it-IT" b="1" dirty="0" err="1">
                <a:solidFill>
                  <a:schemeClr val="bg1"/>
                </a:solidFill>
                <a:latin typeface="Times New Roman" panose="02020603050405020304" pitchFamily="18" charset="0"/>
                <a:cs typeface="Times New Roman" panose="02020603050405020304" pitchFamily="18" charset="0"/>
              </a:rPr>
              <a:t>verdigialle</a:t>
            </a:r>
            <a:r>
              <a:rPr lang="it-IT" b="1" dirty="0">
                <a:solidFill>
                  <a:schemeClr val="bg1"/>
                </a:solidFill>
                <a:latin typeface="Times New Roman" panose="02020603050405020304" pitchFamily="18" charset="0"/>
                <a:cs typeface="Times New Roman" panose="02020603050405020304" pitchFamily="18" charset="0"/>
              </a:rPr>
              <a:t> sempre erette, </a:t>
            </a:r>
            <a:r>
              <a:rPr lang="it-IT" b="1" dirty="0" smtClean="0">
                <a:solidFill>
                  <a:schemeClr val="bg1"/>
                </a:solidFill>
                <a:latin typeface="Times New Roman" panose="02020603050405020304" pitchFamily="18" charset="0"/>
                <a:cs typeface="Times New Roman" panose="02020603050405020304" pitchFamily="18" charset="0"/>
              </a:rPr>
              <a:t>con </a:t>
            </a:r>
            <a:r>
              <a:rPr lang="it-IT" b="1" dirty="0">
                <a:solidFill>
                  <a:schemeClr val="bg1"/>
                </a:solidFill>
                <a:latin typeface="Times New Roman" panose="02020603050405020304" pitchFamily="18" charset="0"/>
                <a:cs typeface="Times New Roman" panose="02020603050405020304" pitchFamily="18" charset="0"/>
              </a:rPr>
              <a:t>due fiori, </a:t>
            </a:r>
            <a:r>
              <a:rPr lang="it-IT" b="1" dirty="0" smtClean="0">
                <a:solidFill>
                  <a:schemeClr val="bg1"/>
                </a:solidFill>
                <a:latin typeface="Times New Roman" panose="02020603050405020304" pitchFamily="18" charset="0"/>
                <a:cs typeface="Times New Roman" panose="02020603050405020304" pitchFamily="18" charset="0"/>
              </a:rPr>
              <a:t>ordinate </a:t>
            </a:r>
            <a:r>
              <a:rPr lang="it-IT" b="1" dirty="0">
                <a:solidFill>
                  <a:schemeClr val="bg1"/>
                </a:solidFill>
                <a:latin typeface="Times New Roman" panose="02020603050405020304" pitchFamily="18" charset="0"/>
                <a:cs typeface="Times New Roman" panose="02020603050405020304" pitchFamily="18" charset="0"/>
              </a:rPr>
              <a:t>su due file. Matura per lo più solo il fiore più basso di ogni </a:t>
            </a:r>
            <a:r>
              <a:rPr lang="it-IT" b="1" dirty="0" smtClean="0">
                <a:solidFill>
                  <a:schemeClr val="bg1"/>
                </a:solidFill>
                <a:latin typeface="Times New Roman" panose="02020603050405020304" pitchFamily="18" charset="0"/>
                <a:cs typeface="Times New Roman" panose="02020603050405020304" pitchFamily="18" charset="0"/>
              </a:rPr>
              <a:t>spighetta. </a:t>
            </a:r>
            <a:r>
              <a:rPr lang="it-IT" b="1" dirty="0">
                <a:solidFill>
                  <a:schemeClr val="bg1"/>
                </a:solidFill>
                <a:latin typeface="Times New Roman" panose="02020603050405020304" pitchFamily="18" charset="0"/>
                <a:cs typeface="Times New Roman" panose="02020603050405020304" pitchFamily="18" charset="0"/>
              </a:rPr>
              <a:t>Il farro piccolo è “vestito”; cioè i chicchi, anche maturi, restano avvolti tenacemente dalle giumelle; </a:t>
            </a:r>
            <a:r>
              <a:rPr lang="it-IT" b="1" dirty="0" smtClean="0">
                <a:solidFill>
                  <a:schemeClr val="bg1"/>
                </a:solidFill>
                <a:latin typeface="Times New Roman" panose="02020603050405020304" pitchFamily="18" charset="0"/>
                <a:cs typeface="Times New Roman" panose="02020603050405020304" pitchFamily="18" charset="0"/>
              </a:rPr>
              <a:t>nella </a:t>
            </a:r>
            <a:r>
              <a:rPr lang="it-IT" b="1" dirty="0">
                <a:solidFill>
                  <a:schemeClr val="bg1"/>
                </a:solidFill>
                <a:latin typeface="Times New Roman" panose="02020603050405020304" pitchFamily="18" charset="0"/>
                <a:cs typeface="Times New Roman" panose="02020603050405020304" pitchFamily="18" charset="0"/>
              </a:rPr>
              <a:t>trebbiatura si staccano solo le spighette e per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liberare </a:t>
            </a:r>
            <a:r>
              <a:rPr lang="it-IT" b="1" dirty="0">
                <a:solidFill>
                  <a:schemeClr val="bg1"/>
                </a:solidFill>
                <a:latin typeface="Times New Roman" panose="02020603050405020304" pitchFamily="18" charset="0"/>
                <a:cs typeface="Times New Roman" panose="02020603050405020304" pitchFamily="18" charset="0"/>
              </a:rPr>
              <a:t>i chicchi dalle giumelle bisogna arrostirli in un forno di essiccazione..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3" y="12170"/>
            <a:ext cx="9112241" cy="44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1520" y="548680"/>
            <a:ext cx="2808312" cy="646331"/>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Ricostruzione capanna neolitica di Piadena (Cr)</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865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572000" y="0"/>
            <a:ext cx="4527613" cy="6740307"/>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 </a:t>
            </a:r>
            <a:r>
              <a:rPr lang="it-IT" b="1" dirty="0" err="1" smtClean="0">
                <a:solidFill>
                  <a:schemeClr val="bg1"/>
                </a:solidFill>
                <a:latin typeface="Times New Roman" panose="02020603050405020304" pitchFamily="18" charset="0"/>
                <a:cs typeface="Times New Roman" panose="02020603050405020304" pitchFamily="18" charset="0"/>
              </a:rPr>
              <a:t>Vhò</a:t>
            </a:r>
            <a:r>
              <a:rPr lang="it-IT" b="1" dirty="0" smtClean="0">
                <a:solidFill>
                  <a:schemeClr val="bg1"/>
                </a:solidFill>
                <a:latin typeface="Times New Roman" panose="02020603050405020304" pitchFamily="18" charset="0"/>
                <a:cs typeface="Times New Roman" panose="02020603050405020304" pitchFamily="18" charset="0"/>
              </a:rPr>
              <a:t> di Piadena sono </a:t>
            </a:r>
            <a:r>
              <a:rPr lang="it-IT" b="1" dirty="0">
                <a:solidFill>
                  <a:schemeClr val="bg1"/>
                </a:solidFill>
                <a:latin typeface="Times New Roman" panose="02020603050405020304" pitchFamily="18" charset="0"/>
                <a:cs typeface="Times New Roman" panose="02020603050405020304" pitchFamily="18" charset="0"/>
              </a:rPr>
              <a:t>state rinvenute fosse rituali in cui sono stati intenzionalmente gettati oggetti preziosi, probabilmente come offerte alla Dea che a </a:t>
            </a:r>
            <a:r>
              <a:rPr lang="it-IT" b="1" dirty="0" err="1">
                <a:solidFill>
                  <a:schemeClr val="bg1"/>
                </a:solidFill>
                <a:latin typeface="Times New Roman" panose="02020603050405020304" pitchFamily="18" charset="0"/>
                <a:cs typeface="Times New Roman" panose="02020603050405020304" pitchFamily="18" charset="0"/>
              </a:rPr>
              <a:t>Vhò</a:t>
            </a:r>
            <a:r>
              <a:rPr lang="it-IT" b="1" dirty="0">
                <a:solidFill>
                  <a:schemeClr val="bg1"/>
                </a:solidFill>
                <a:latin typeface="Times New Roman" panose="02020603050405020304" pitchFamily="18" charset="0"/>
                <a:cs typeface="Times New Roman" panose="02020603050405020304" pitchFamily="18" charset="0"/>
              </a:rPr>
              <a:t> assume una forma particolare: quella a due teste. Assieme alle figurine femminili, in queste “buche” sono onnipresenti, per millenni, in tutta Europa, gli strumenti per pestare e macinare: evidentemente dovevano avere un carattere sacro. I cereali, e quindi la polenta, almeno all’inizio, non dovevano essere cibo di tutti i giorni, ma erano probabilmente associati ad occasioni particolari e alla divinità femminile. </a:t>
            </a:r>
            <a:r>
              <a:rPr lang="it-IT" b="1" dirty="0" smtClean="0">
                <a:solidFill>
                  <a:schemeClr val="bg1"/>
                </a:solidFill>
                <a:latin typeface="Times New Roman" panose="02020603050405020304" pitchFamily="18" charset="0"/>
                <a:cs typeface="Times New Roman" panose="02020603050405020304" pitchFamily="18" charset="0"/>
              </a:rPr>
              <a:t>Anche perché, probabilmente prima dell’agricoltura in senso stretto, arriva il culto della Dea che ne è emanazione successiva. E’ la cultura, e la religione che ne è massima espressione,  che origina il sistema di organizzazione sociale, che in queste popolazione assume sempre un carattere sacro, che a sua genera il </a:t>
            </a:r>
          </a:p>
          <a:p>
            <a:r>
              <a:rPr lang="it-IT" b="1" dirty="0" smtClean="0">
                <a:solidFill>
                  <a:schemeClr val="bg1"/>
                </a:solidFill>
                <a:latin typeface="Times New Roman" panose="02020603050405020304" pitchFamily="18" charset="0"/>
                <a:cs typeface="Times New Roman" panose="02020603050405020304" pitchFamily="18" charset="0"/>
              </a:rPr>
              <a:t>modello economico, e non viceversa. L’economia è generata dalla cultura.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 y="21907"/>
            <a:ext cx="4566929" cy="686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8841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Frullino da burro. Fiavè (Tn), a partire dal IV millennio a.C.</a:t>
            </a:r>
            <a:endParaRPr 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3" y="4327640"/>
            <a:ext cx="8329289" cy="2308324"/>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La dea doppia è un archetipo primordiale che rappresenta </a:t>
            </a:r>
            <a:r>
              <a:rPr lang="it-IT" b="1" dirty="0" smtClean="0">
                <a:solidFill>
                  <a:schemeClr val="bg1"/>
                </a:solidFill>
                <a:latin typeface="Times New Roman" panose="02020603050405020304" pitchFamily="18" charset="0"/>
                <a:cs typeface="Times New Roman" panose="02020603050405020304" pitchFamily="18" charset="0"/>
              </a:rPr>
              <a:t>la </a:t>
            </a:r>
            <a:r>
              <a:rPr lang="it-IT" b="1" dirty="0">
                <a:solidFill>
                  <a:schemeClr val="bg1"/>
                </a:solidFill>
                <a:latin typeface="Times New Roman" panose="02020603050405020304" pitchFamily="18" charset="0"/>
                <a:cs typeface="Times New Roman" panose="02020603050405020304" pitchFamily="18" charset="0"/>
              </a:rPr>
              <a:t>sovranità femminile, in società egualitarie (alcune fra le prime forme di governo sono diarchie: per evitare la dittatura di uno solo) in un contesto di antichi lignaggi sciamanici caratterizzati da principi e pratiche di donne, che formarono la struttura organizzativa delle più antiche culture del mondo prima del patriarcato . L’origine della Dea doppia risale a 25.000 anni fa, al Paleolitico superiore, come testimoniato dall’incisione nella grotta di </a:t>
            </a:r>
            <a:r>
              <a:rPr lang="it-IT" b="1" dirty="0" err="1">
                <a:solidFill>
                  <a:schemeClr val="bg1"/>
                </a:solidFill>
                <a:latin typeface="Times New Roman" panose="02020603050405020304" pitchFamily="18" charset="0"/>
                <a:cs typeface="Times New Roman" panose="02020603050405020304" pitchFamily="18" charset="0"/>
              </a:rPr>
              <a:t>Laussel</a:t>
            </a:r>
            <a:r>
              <a:rPr lang="it-IT" b="1" dirty="0">
                <a:solidFill>
                  <a:schemeClr val="bg1"/>
                </a:solidFill>
                <a:latin typeface="Times New Roman" panose="02020603050405020304" pitchFamily="18" charset="0"/>
                <a:cs typeface="Times New Roman" panose="02020603050405020304" pitchFamily="18" charset="0"/>
              </a:rPr>
              <a:t>, in Francia , ma il modello di </a:t>
            </a:r>
            <a:r>
              <a:rPr lang="it-IT" b="1" dirty="0" err="1">
                <a:solidFill>
                  <a:schemeClr val="bg1"/>
                </a:solidFill>
                <a:latin typeface="Times New Roman" panose="02020603050405020304" pitchFamily="18" charset="0"/>
                <a:cs typeface="Times New Roman" panose="02020603050405020304" pitchFamily="18" charset="0"/>
              </a:rPr>
              <a:t>Vhò</a:t>
            </a:r>
            <a:r>
              <a:rPr lang="it-IT" b="1" dirty="0">
                <a:solidFill>
                  <a:schemeClr val="bg1"/>
                </a:solidFill>
                <a:latin typeface="Times New Roman" panose="02020603050405020304" pitchFamily="18" charset="0"/>
                <a:cs typeface="Times New Roman" panose="02020603050405020304" pitchFamily="18" charset="0"/>
              </a:rPr>
              <a:t> sembra assomigliare a tipi più diffusi nei Balcani</a:t>
            </a:r>
            <a:r>
              <a:rPr lang="it-IT" b="1" dirty="0" smtClean="0">
                <a:solidFill>
                  <a:schemeClr val="bg1"/>
                </a:solidFill>
                <a:latin typeface="Times New Roman" panose="02020603050405020304" pitchFamily="18" charset="0"/>
                <a:cs typeface="Times New Roman" panose="02020603050405020304" pitchFamily="18" charset="0"/>
              </a:rPr>
              <a:t>.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141"/>
          <a:stretch/>
        </p:blipFill>
        <p:spPr bwMode="auto">
          <a:xfrm>
            <a:off x="6012160" y="476672"/>
            <a:ext cx="2562085" cy="370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309391" y="3974"/>
            <a:ext cx="2492990" cy="369332"/>
          </a:xfrm>
          <a:prstGeom prst="rect">
            <a:avLst/>
          </a:prstGeom>
          <a:noFill/>
        </p:spPr>
        <p:txBody>
          <a:bodyPr wrap="none" rtlCol="0">
            <a:spAutoFit/>
          </a:bodyPr>
          <a:lstStyle/>
          <a:p>
            <a:r>
              <a:rPr lang="it-IT" b="1" dirty="0" err="1" smtClean="0">
                <a:solidFill>
                  <a:schemeClr val="bg1"/>
                </a:solidFill>
                <a:latin typeface="Times New Roman" panose="02020603050405020304" pitchFamily="18" charset="0"/>
                <a:cs typeface="Times New Roman" panose="02020603050405020304" pitchFamily="18" charset="0"/>
              </a:rPr>
              <a:t>Catal</a:t>
            </a:r>
            <a:r>
              <a:rPr lang="it-IT" b="1" dirty="0" smtClean="0">
                <a:solidFill>
                  <a:schemeClr val="bg1"/>
                </a:solidFill>
                <a:latin typeface="Times New Roman" panose="02020603050405020304" pitchFamily="18" charset="0"/>
                <a:cs typeface="Times New Roman" panose="02020603050405020304" pitchFamily="18" charset="0"/>
              </a:rPr>
              <a:t> </a:t>
            </a:r>
            <a:r>
              <a:rPr lang="it-IT" b="1" dirty="0" err="1" smtClean="0">
                <a:solidFill>
                  <a:schemeClr val="bg1"/>
                </a:solidFill>
                <a:latin typeface="Times New Roman" panose="02020603050405020304" pitchFamily="18" charset="0"/>
                <a:cs typeface="Times New Roman" panose="02020603050405020304" pitchFamily="18" charset="0"/>
              </a:rPr>
              <a:t>Huyuk</a:t>
            </a:r>
            <a:r>
              <a:rPr lang="it-IT" b="1" dirty="0" smtClean="0">
                <a:solidFill>
                  <a:schemeClr val="bg1"/>
                </a:solidFill>
                <a:latin typeface="Times New Roman" panose="02020603050405020304" pitchFamily="18" charset="0"/>
                <a:cs typeface="Times New Roman" panose="02020603050405020304" pitchFamily="18" charset="0"/>
              </a:rPr>
              <a:t>, 6000 a.C.</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8640"/>
            <a:ext cx="2520280" cy="353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265165" y="3727130"/>
            <a:ext cx="2428870" cy="369332"/>
          </a:xfrm>
          <a:prstGeom prst="rect">
            <a:avLst/>
          </a:prstGeom>
        </p:spPr>
        <p:txBody>
          <a:bodyPr wrap="none">
            <a:spAutoFit/>
          </a:bodyPr>
          <a:lstStyle/>
          <a:p>
            <a:pPr lvl="0"/>
            <a:r>
              <a:rPr lang="it-IT" b="1" dirty="0" err="1" smtClean="0">
                <a:solidFill>
                  <a:prstClr val="white"/>
                </a:solidFill>
                <a:latin typeface="Times New Roman" panose="02020603050405020304" pitchFamily="18" charset="0"/>
                <a:cs typeface="Times New Roman" panose="02020603050405020304" pitchFamily="18" charset="0"/>
              </a:rPr>
              <a:t>Laussel</a:t>
            </a:r>
            <a:r>
              <a:rPr lang="it-IT" b="1" dirty="0" smtClean="0">
                <a:solidFill>
                  <a:prstClr val="white"/>
                </a:solidFill>
                <a:latin typeface="Times New Roman" panose="02020603050405020304" pitchFamily="18" charset="0"/>
                <a:cs typeface="Times New Roman" panose="02020603050405020304" pitchFamily="18" charset="0"/>
              </a:rPr>
              <a:t> (F), 25000 </a:t>
            </a:r>
            <a:r>
              <a:rPr lang="it-IT" b="1" dirty="0">
                <a:solidFill>
                  <a:prstClr val="white"/>
                </a:solidFill>
                <a:latin typeface="Times New Roman" panose="02020603050405020304" pitchFamily="18" charset="0"/>
                <a:cs typeface="Times New Roman" panose="02020603050405020304" pitchFamily="18" charset="0"/>
              </a:rPr>
              <a:t>a.C.</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284113"/>
            <a:ext cx="2376264" cy="331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3203848" y="3616100"/>
            <a:ext cx="2621230" cy="646331"/>
          </a:xfrm>
          <a:prstGeom prst="rect">
            <a:avLst/>
          </a:prstGeom>
        </p:spPr>
        <p:txBody>
          <a:bodyPr wrap="none">
            <a:spAutoFit/>
          </a:bodyPr>
          <a:lstStyle/>
          <a:p>
            <a:pPr lvl="0"/>
            <a:r>
              <a:rPr lang="it-IT" b="1" dirty="0" smtClean="0">
                <a:solidFill>
                  <a:prstClr val="white"/>
                </a:solidFill>
                <a:latin typeface="Times New Roman" panose="02020603050405020304" pitchFamily="18" charset="0"/>
                <a:cs typeface="Times New Roman" panose="02020603050405020304" pitchFamily="18" charset="0"/>
              </a:rPr>
              <a:t>Cultura </a:t>
            </a:r>
            <a:r>
              <a:rPr lang="it-IT" b="1" dirty="0" err="1" smtClean="0">
                <a:solidFill>
                  <a:prstClr val="white"/>
                </a:solidFill>
                <a:latin typeface="Times New Roman" panose="02020603050405020304" pitchFamily="18" charset="0"/>
                <a:cs typeface="Times New Roman" panose="02020603050405020304" pitchFamily="18" charset="0"/>
              </a:rPr>
              <a:t>goumelnita</a:t>
            </a:r>
            <a:r>
              <a:rPr lang="it-IT" b="1" dirty="0" smtClean="0">
                <a:solidFill>
                  <a:prstClr val="white"/>
                </a:solidFill>
                <a:latin typeface="Times New Roman" panose="02020603050405020304" pitchFamily="18" charset="0"/>
                <a:cs typeface="Times New Roman" panose="02020603050405020304" pitchFamily="18" charset="0"/>
              </a:rPr>
              <a:t> (Ro)</a:t>
            </a:r>
          </a:p>
          <a:p>
            <a:pPr lvl="0"/>
            <a:r>
              <a:rPr lang="it-IT" b="1" dirty="0" smtClean="0">
                <a:solidFill>
                  <a:prstClr val="white"/>
                </a:solidFill>
                <a:latin typeface="Times New Roman" panose="02020603050405020304" pitchFamily="18" charset="0"/>
                <a:cs typeface="Times New Roman" panose="02020603050405020304" pitchFamily="18" charset="0"/>
              </a:rPr>
              <a:t>V millennio </a:t>
            </a:r>
            <a:r>
              <a:rPr lang="it-IT" b="1" dirty="0">
                <a:solidFill>
                  <a:prstClr val="white"/>
                </a:solidFill>
                <a:latin typeface="Times New Roman" panose="02020603050405020304" pitchFamily="18" charset="0"/>
                <a:cs typeface="Times New Roman" panose="02020603050405020304" pitchFamily="18" charset="0"/>
              </a:rPr>
              <a:t>a.C.</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2542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5148064" y="0"/>
            <a:ext cx="3951549" cy="6740307"/>
          </a:xfrm>
          <a:prstGeom prst="rect">
            <a:avLst/>
          </a:prstGeom>
          <a:noFill/>
        </p:spPr>
        <p:txBody>
          <a:bodyPr wrap="square" rtlCol="0">
            <a:spAutoFit/>
          </a:bodyPr>
          <a:lstStyle/>
          <a:p>
            <a:r>
              <a:rPr lang="it-IT" b="1" dirty="0">
                <a:solidFill>
                  <a:prstClr val="white"/>
                </a:solidFill>
                <a:latin typeface="Times New Roman" panose="02020603050405020304" pitchFamily="18" charset="0"/>
                <a:cs typeface="Times New Roman" panose="02020603050405020304" pitchFamily="18" charset="0"/>
              </a:rPr>
              <a:t>A Biandrate (No) sono state recuperate 11 statuine femminili, in posizione seduta e con i tratti del volto visibili, databili attorno al V millennio a.C. L’intero ritrovamento assume un grande valore sia per la sua localizzazione geografica, sinora inedita, sia per la quantità degli oggetti recuperati. In quel periodo, infatti, gli insediamenti si trovano per lo più in montagna e non in pianura. Non solo: la tipologia e i modelli delle dee vanno ricercati nei siti neolitici dell’area balcanica e greca, con qualche esempio nel Sud Italia. In quei luoghi si coltivavano cereali (e si faceva polenta) già da millenni. E’ ipotizzabile una migrazione di gruppi scelti dall’Est, che prima dei semi dei grani porti con sé una sua peculiare espressione </a:t>
            </a:r>
            <a:r>
              <a:rPr lang="it-IT" b="1" dirty="0" smtClean="0">
                <a:solidFill>
                  <a:prstClr val="white"/>
                </a:solidFill>
                <a:latin typeface="Times New Roman" panose="02020603050405020304" pitchFamily="18" charset="0"/>
                <a:cs typeface="Times New Roman" panose="02020603050405020304" pitchFamily="18" charset="0"/>
              </a:rPr>
              <a:t>religiosa, </a:t>
            </a:r>
            <a:r>
              <a:rPr lang="it-IT" b="1" dirty="0" err="1" smtClean="0">
                <a:solidFill>
                  <a:prstClr val="white"/>
                </a:solidFill>
                <a:latin typeface="Times New Roman" panose="02020603050405020304" pitchFamily="18" charset="0"/>
                <a:cs typeface="Times New Roman" panose="02020603050405020304" pitchFamily="18" charset="0"/>
              </a:rPr>
              <a:t>matrifocale</a:t>
            </a:r>
            <a:r>
              <a:rPr lang="it-IT" b="1" dirty="0" smtClean="0">
                <a:solidFill>
                  <a:prstClr val="white"/>
                </a:solidFill>
                <a:latin typeface="Times New Roman" panose="02020603050405020304" pitchFamily="18" charset="0"/>
                <a:cs typeface="Times New Roman" panose="02020603050405020304" pitchFamily="18" charset="0"/>
              </a:rPr>
              <a:t> ed egualitaria? Una cultura in cui </a:t>
            </a:r>
          </a:p>
          <a:p>
            <a:r>
              <a:rPr lang="it-IT" b="1" dirty="0" smtClean="0">
                <a:solidFill>
                  <a:prstClr val="white"/>
                </a:solidFill>
                <a:latin typeface="Times New Roman" panose="02020603050405020304" pitchFamily="18" charset="0"/>
                <a:cs typeface="Times New Roman" panose="02020603050405020304" pitchFamily="18" charset="0"/>
              </a:rPr>
              <a:t>la polenta fatta raccogliendo </a:t>
            </a:r>
          </a:p>
          <a:p>
            <a:r>
              <a:rPr lang="it-IT" b="1" dirty="0" smtClean="0">
                <a:solidFill>
                  <a:prstClr val="white"/>
                </a:solidFill>
                <a:latin typeface="Times New Roman" panose="02020603050405020304" pitchFamily="18" charset="0"/>
                <a:cs typeface="Times New Roman" panose="02020603050405020304" pitchFamily="18" charset="0"/>
              </a:rPr>
              <a:t>grani selvatici è cibo sacro?</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536" r="19661"/>
          <a:stretch/>
        </p:blipFill>
        <p:spPr bwMode="auto">
          <a:xfrm>
            <a:off x="107503" y="3869644"/>
            <a:ext cx="2376265" cy="279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175" r="17008" b="8342"/>
          <a:stretch/>
        </p:blipFill>
        <p:spPr bwMode="auto">
          <a:xfrm>
            <a:off x="82959" y="57217"/>
            <a:ext cx="2400809" cy="256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3573016"/>
            <a:ext cx="22764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6060" y="1052736"/>
            <a:ext cx="3033545" cy="194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404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 y="6128628"/>
            <a:ext cx="9114183" cy="738664"/>
          </a:xfrm>
          <a:prstGeom prst="rect">
            <a:avLst/>
          </a:prstGeom>
          <a:noFill/>
        </p:spPr>
        <p:txBody>
          <a:bodyPr wrap="square" rtlCol="0">
            <a:spAutoFit/>
          </a:bodyPr>
          <a:lstStyle/>
          <a:p>
            <a:r>
              <a:rPr lang="it-IT" sz="1400" b="1" dirty="0">
                <a:solidFill>
                  <a:prstClr val="white"/>
                </a:solidFill>
                <a:latin typeface="Times New Roman" panose="02020603050405020304" pitchFamily="18" charset="0"/>
                <a:cs typeface="Times New Roman" panose="02020603050405020304" pitchFamily="18" charset="0"/>
              </a:rPr>
              <a:t>Il consumo di piante e animali addomesticati è emerso per la prima volta in Gran Bretagna e in Irlanda nei </a:t>
            </a:r>
            <a:endParaRPr lang="it-IT" sz="1400" b="1" dirty="0" smtClean="0">
              <a:solidFill>
                <a:prstClr val="white"/>
              </a:solidFill>
              <a:latin typeface="Times New Roman" panose="02020603050405020304" pitchFamily="18" charset="0"/>
              <a:cs typeface="Times New Roman" panose="02020603050405020304" pitchFamily="18" charset="0"/>
            </a:endParaRPr>
          </a:p>
          <a:p>
            <a:r>
              <a:rPr lang="it-IT" sz="1400" b="1" dirty="0" smtClean="0">
                <a:solidFill>
                  <a:prstClr val="white"/>
                </a:solidFill>
                <a:latin typeface="Times New Roman" panose="02020603050405020304" pitchFamily="18" charset="0"/>
                <a:cs typeface="Times New Roman" panose="02020603050405020304" pitchFamily="18" charset="0"/>
              </a:rPr>
              <a:t>secoli </a:t>
            </a:r>
            <a:r>
              <a:rPr lang="it-IT" sz="1400" b="1" dirty="0">
                <a:solidFill>
                  <a:prstClr val="white"/>
                </a:solidFill>
                <a:latin typeface="Times New Roman" panose="02020603050405020304" pitchFamily="18" charset="0"/>
                <a:cs typeface="Times New Roman" panose="02020603050405020304" pitchFamily="18" charset="0"/>
              </a:rPr>
              <a:t>intorno al 4000 a.C. In quel periodo, le isole britanniche si staccarono definitivamente dall’Europa </a:t>
            </a:r>
            <a:endParaRPr lang="it-IT" sz="1400" b="1" dirty="0" smtClean="0">
              <a:solidFill>
                <a:prstClr val="white"/>
              </a:solidFill>
              <a:latin typeface="Times New Roman" panose="02020603050405020304" pitchFamily="18" charset="0"/>
              <a:cs typeface="Times New Roman" panose="02020603050405020304" pitchFamily="18" charset="0"/>
            </a:endParaRPr>
          </a:p>
          <a:p>
            <a:r>
              <a:rPr lang="it-IT" sz="1400" b="1" dirty="0" smtClean="0">
                <a:solidFill>
                  <a:prstClr val="white"/>
                </a:solidFill>
                <a:latin typeface="Times New Roman" panose="02020603050405020304" pitchFamily="18" charset="0"/>
                <a:cs typeface="Times New Roman" panose="02020603050405020304" pitchFamily="18" charset="0"/>
              </a:rPr>
              <a:t>continentale </a:t>
            </a:r>
            <a:r>
              <a:rPr lang="it-IT" sz="1400" b="1" dirty="0">
                <a:solidFill>
                  <a:prstClr val="white"/>
                </a:solidFill>
                <a:latin typeface="Times New Roman" panose="02020603050405020304" pitchFamily="18" charset="0"/>
                <a:cs typeface="Times New Roman" panose="02020603050405020304" pitchFamily="18" charset="0"/>
              </a:rPr>
              <a:t>e </a:t>
            </a:r>
            <a:r>
              <a:rPr lang="it-IT" sz="1400" b="1" dirty="0" err="1">
                <a:solidFill>
                  <a:prstClr val="white"/>
                </a:solidFill>
                <a:latin typeface="Times New Roman" panose="02020603050405020304" pitchFamily="18" charset="0"/>
                <a:cs typeface="Times New Roman" panose="02020603050405020304" pitchFamily="18" charset="0"/>
              </a:rPr>
              <a:t>Doggerland</a:t>
            </a:r>
            <a:r>
              <a:rPr lang="it-IT" sz="1400" b="1" dirty="0">
                <a:solidFill>
                  <a:prstClr val="white"/>
                </a:solidFill>
                <a:latin typeface="Times New Roman" panose="02020603050405020304" pitchFamily="18" charset="0"/>
                <a:cs typeface="Times New Roman" panose="02020603050405020304" pitchFamily="18" charset="0"/>
              </a:rPr>
              <a:t>, la regione che le univa alla terraferma, si inabissò definitivamente.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472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910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07504" y="30629"/>
            <a:ext cx="4572000" cy="2862322"/>
          </a:xfrm>
          <a:prstGeom prst="rect">
            <a:avLst/>
          </a:prstGeom>
        </p:spPr>
        <p:txBody>
          <a:bodyPr>
            <a:spAutoFit/>
          </a:bodyPr>
          <a:lstStyle/>
          <a:p>
            <a:pPr lvl="0"/>
            <a:r>
              <a:rPr lang="it-IT" b="1" dirty="0">
                <a:solidFill>
                  <a:prstClr val="white"/>
                </a:solidFill>
                <a:latin typeface="Times New Roman" panose="02020603050405020304" pitchFamily="18" charset="0"/>
                <a:cs typeface="Times New Roman" panose="02020603050405020304" pitchFamily="18" charset="0"/>
              </a:rPr>
              <a:t>Il mare si alzò al ritmo di un metro al </a:t>
            </a:r>
            <a:r>
              <a:rPr lang="it-IT" b="1" dirty="0" smtClean="0">
                <a:solidFill>
                  <a:prstClr val="white"/>
                </a:solidFill>
                <a:latin typeface="Times New Roman" panose="02020603050405020304" pitchFamily="18" charset="0"/>
                <a:cs typeface="Times New Roman" panose="02020603050405020304" pitchFamily="18" charset="0"/>
              </a:rPr>
              <a:t>secolo, </a:t>
            </a:r>
            <a:r>
              <a:rPr lang="it-IT" b="1" dirty="0">
                <a:solidFill>
                  <a:prstClr val="white"/>
                </a:solidFill>
                <a:latin typeface="Times New Roman" panose="02020603050405020304" pitchFamily="18" charset="0"/>
                <a:cs typeface="Times New Roman" panose="02020603050405020304" pitchFamily="18" charset="0"/>
              </a:rPr>
              <a:t>le tribù che si spostavano da un lato all’altro della grande pianura dovettero per la prima volta scegliere da che parte stare. Le genti del Sud portarono nuove tradizioni, pratiche e tecnologie, compreso l'uso della ceramica, insediamenti e pratiche funerarie diverse, che andarono ad incrociarsi con gli usi e il patrimonio genetico dei nativi, formando una cultura originale. </a:t>
            </a:r>
            <a:r>
              <a:rPr lang="it-IT" b="1" dirty="0" smtClean="0">
                <a:solidFill>
                  <a:prstClr val="white"/>
                </a:solidFill>
                <a:latin typeface="Times New Roman" panose="02020603050405020304" pitchFamily="18" charset="0"/>
                <a:cs typeface="Times New Roman" panose="02020603050405020304" pitchFamily="18" charset="0"/>
              </a:rPr>
              <a:t> </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660232" y="6326277"/>
            <a:ext cx="3576620"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Isola di Lewis, Ebridi Esterne, UK</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30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4571" y="5072117"/>
            <a:ext cx="9114183" cy="1754326"/>
          </a:xfrm>
          <a:prstGeom prst="rect">
            <a:avLst/>
          </a:prstGeom>
          <a:noFill/>
        </p:spPr>
        <p:txBody>
          <a:bodyPr wrap="square" rtlCol="0">
            <a:spAutoFit/>
          </a:bodyPr>
          <a:lstStyle/>
          <a:p>
            <a:r>
              <a:rPr lang="it-IT" b="1" dirty="0">
                <a:solidFill>
                  <a:prstClr val="white"/>
                </a:solidFill>
                <a:latin typeface="Times New Roman" panose="02020603050405020304" pitchFamily="18" charset="0"/>
                <a:cs typeface="Times New Roman" panose="02020603050405020304" pitchFamily="18" charset="0"/>
              </a:rPr>
              <a:t>L’introduzione dell’agricoltura nelle isole britanniche però fu molto simile all’alpicoltura europea: per millenni si oscillò fra semina e raccolta, </a:t>
            </a:r>
            <a:r>
              <a:rPr lang="it-IT" b="1" dirty="0" smtClean="0">
                <a:solidFill>
                  <a:prstClr val="white"/>
                </a:solidFill>
                <a:latin typeface="Times New Roman" panose="02020603050405020304" pitchFamily="18" charset="0"/>
                <a:cs typeface="Times New Roman" panose="02020603050405020304" pitchFamily="18" charset="0"/>
              </a:rPr>
              <a:t>caccia quando si riusciva ad ammazzar qualcosa ma senza sforzarsi troppo, </a:t>
            </a:r>
            <a:r>
              <a:rPr lang="it-IT" b="1" dirty="0">
                <a:solidFill>
                  <a:prstClr val="white"/>
                </a:solidFill>
                <a:latin typeface="Times New Roman" panose="02020603050405020304" pitchFamily="18" charset="0"/>
                <a:cs typeface="Times New Roman" panose="02020603050405020304" pitchFamily="18" charset="0"/>
              </a:rPr>
              <a:t>allevamento semi brado dei suini, allevamento in stalla e transumante di ovini, caprini e bovini, caseificazione. </a:t>
            </a:r>
            <a:r>
              <a:rPr lang="it-IT" b="1" dirty="0" smtClean="0">
                <a:solidFill>
                  <a:prstClr val="white"/>
                </a:solidFill>
                <a:latin typeface="Times New Roman" panose="02020603050405020304" pitchFamily="18" charset="0"/>
                <a:cs typeface="Times New Roman" panose="02020603050405020304" pitchFamily="18" charset="0"/>
              </a:rPr>
              <a:t>Le </a:t>
            </a:r>
          </a:p>
          <a:p>
            <a:r>
              <a:rPr lang="it-IT" b="1" dirty="0" smtClean="0">
                <a:solidFill>
                  <a:prstClr val="white"/>
                </a:solidFill>
                <a:latin typeface="Times New Roman" panose="02020603050405020304" pitchFamily="18" charset="0"/>
                <a:cs typeface="Times New Roman" panose="02020603050405020304" pitchFamily="18" charset="0"/>
              </a:rPr>
              <a:t>prove </a:t>
            </a:r>
            <a:r>
              <a:rPr lang="it-IT" b="1" dirty="0">
                <a:solidFill>
                  <a:prstClr val="white"/>
                </a:solidFill>
                <a:latin typeface="Times New Roman" panose="02020603050405020304" pitchFamily="18" charset="0"/>
                <a:cs typeface="Times New Roman" panose="02020603050405020304" pitchFamily="18" charset="0"/>
              </a:rPr>
              <a:t>archeobotaniche suggeriscono che i cereali fossero consumati anche dai primi agricoltori britannici e irlandesi</a:t>
            </a:r>
            <a:r>
              <a:rPr lang="it-IT" b="1" dirty="0" smtClean="0">
                <a:solidFill>
                  <a:prstClr val="white"/>
                </a:solidFill>
                <a:latin typeface="Times New Roman" panose="02020603050405020304" pitchFamily="18" charset="0"/>
                <a:cs typeface="Times New Roman" panose="02020603050405020304" pitchFamily="18" charset="0"/>
              </a:rPr>
              <a:t>. </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63442"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13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0" y="4005064"/>
            <a:ext cx="3779912" cy="446276"/>
          </a:xfrm>
          <a:prstGeom prst="rect">
            <a:avLst/>
          </a:prstGeom>
        </p:spPr>
        <p:txBody>
          <a:bodyPr wrap="square">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  </a:t>
            </a:r>
            <a:endParaRPr lang="it-IT" sz="2300" b="1" dirty="0">
              <a:solidFill>
                <a:prstClr val="white"/>
              </a:solidFill>
              <a:latin typeface="Times New Roman" panose="02020603050405020304" pitchFamily="18" charset="0"/>
              <a:cs typeface="Times New Roman" panose="02020603050405020304" pitchFamily="18" charset="0"/>
            </a:endParaRPr>
          </a:p>
        </p:txBody>
      </p:sp>
      <p:sp>
        <p:nvSpPr>
          <p:cNvPr id="9" name="CasellaDiTesto 8"/>
          <p:cNvSpPr txBox="1"/>
          <p:nvPr/>
        </p:nvSpPr>
        <p:spPr>
          <a:xfrm>
            <a:off x="2675" y="4812134"/>
            <a:ext cx="9104261" cy="2031325"/>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L'analisi degli scheletri </a:t>
            </a:r>
            <a:r>
              <a:rPr lang="it-IT" b="1" dirty="0" smtClean="0">
                <a:solidFill>
                  <a:schemeClr val="bg1"/>
                </a:solidFill>
                <a:latin typeface="Times New Roman" panose="02020603050405020304" pitchFamily="18" charset="0"/>
                <a:cs typeface="Times New Roman" panose="02020603050405020304" pitchFamily="18" charset="0"/>
              </a:rPr>
              <a:t>, non solo a </a:t>
            </a:r>
            <a:r>
              <a:rPr lang="it-IT" b="1" dirty="0" err="1" smtClean="0">
                <a:solidFill>
                  <a:schemeClr val="bg1"/>
                </a:solidFill>
                <a:latin typeface="Times New Roman" panose="02020603050405020304" pitchFamily="18" charset="0"/>
                <a:cs typeface="Times New Roman" panose="02020603050405020304" pitchFamily="18" charset="0"/>
              </a:rPr>
              <a:t>Paglicci</a:t>
            </a:r>
            <a:r>
              <a:rPr lang="it-IT" b="1" dirty="0" smtClean="0">
                <a:solidFill>
                  <a:schemeClr val="bg1"/>
                </a:solidFill>
                <a:latin typeface="Times New Roman" panose="02020603050405020304" pitchFamily="18" charset="0"/>
                <a:cs typeface="Times New Roman" panose="02020603050405020304" pitchFamily="18" charset="0"/>
              </a:rPr>
              <a:t> ma anche in </a:t>
            </a:r>
            <a:r>
              <a:rPr lang="it-IT" b="1" dirty="0">
                <a:solidFill>
                  <a:schemeClr val="bg1"/>
                </a:solidFill>
                <a:latin typeface="Times New Roman" panose="02020603050405020304" pitchFamily="18" charset="0"/>
                <a:cs typeface="Times New Roman" panose="02020603050405020304" pitchFamily="18" charset="0"/>
              </a:rPr>
              <a:t>Israele dei periodi preistorico natufiano e neolitico ha rivelato un'estesa usura dei denti, che potrebbe essere stata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causata </a:t>
            </a:r>
            <a:r>
              <a:rPr lang="it-IT" b="1" dirty="0">
                <a:solidFill>
                  <a:schemeClr val="bg1"/>
                </a:solidFill>
                <a:latin typeface="Times New Roman" panose="02020603050405020304" pitchFamily="18" charset="0"/>
                <a:cs typeface="Times New Roman" panose="02020603050405020304" pitchFamily="18" charset="0"/>
              </a:rPr>
              <a:t>dal consumo di cibo fibroso </a:t>
            </a:r>
            <a:r>
              <a:rPr lang="it-IT" b="1" dirty="0" smtClean="0">
                <a:solidFill>
                  <a:schemeClr val="bg1"/>
                </a:solidFill>
                <a:latin typeface="Times New Roman" panose="02020603050405020304" pitchFamily="18" charset="0"/>
                <a:cs typeface="Times New Roman" panose="02020603050405020304" pitchFamily="18" charset="0"/>
              </a:rPr>
              <a:t>con la presenza di </a:t>
            </a:r>
            <a:r>
              <a:rPr lang="it-IT" b="1" dirty="0">
                <a:solidFill>
                  <a:schemeClr val="bg1"/>
                </a:solidFill>
                <a:latin typeface="Times New Roman" panose="02020603050405020304" pitchFamily="18" charset="0"/>
                <a:cs typeface="Times New Roman" panose="02020603050405020304" pitchFamily="18" charset="0"/>
              </a:rPr>
              <a:t>frammenti di pietra </a:t>
            </a:r>
            <a:r>
              <a:rPr lang="it-IT" b="1" dirty="0" smtClean="0">
                <a:solidFill>
                  <a:schemeClr val="bg1"/>
                </a:solidFill>
                <a:latin typeface="Times New Roman" panose="02020603050405020304" pitchFamily="18" charset="0"/>
                <a:cs typeface="Times New Roman" panose="02020603050405020304" pitchFamily="18" charset="0"/>
              </a:rPr>
              <a:t>conseguente </a:t>
            </a:r>
            <a:r>
              <a:rPr lang="it-IT" b="1" dirty="0">
                <a:solidFill>
                  <a:schemeClr val="bg1"/>
                </a:solidFill>
                <a:latin typeface="Times New Roman" panose="02020603050405020304" pitchFamily="18" charset="0"/>
                <a:cs typeface="Times New Roman" panose="02020603050405020304" pitchFamily="18" charset="0"/>
              </a:rPr>
              <a:t>alla consumazione di pasta di cereali macinati e bolliti nell’acqua. </a:t>
            </a:r>
            <a:r>
              <a:rPr lang="it-IT" b="1" dirty="0" smtClean="0">
                <a:solidFill>
                  <a:schemeClr val="bg1"/>
                </a:solidFill>
                <a:latin typeface="Times New Roman" panose="02020603050405020304" pitchFamily="18" charset="0"/>
                <a:cs typeface="Times New Roman" panose="02020603050405020304" pitchFamily="18" charset="0"/>
              </a:rPr>
              <a:t>Anche in questo caso, </a:t>
            </a:r>
          </a:p>
          <a:p>
            <a:r>
              <a:rPr lang="it-IT" b="1" dirty="0" smtClean="0">
                <a:solidFill>
                  <a:schemeClr val="bg1"/>
                </a:solidFill>
                <a:latin typeface="Times New Roman" panose="02020603050405020304" pitchFamily="18" charset="0"/>
                <a:cs typeface="Times New Roman" panose="02020603050405020304" pitchFamily="18" charset="0"/>
              </a:rPr>
              <a:t>Le date proposte per la «rivoluzione agricola» dovrebbero essere rimesse in </a:t>
            </a:r>
          </a:p>
          <a:p>
            <a:r>
              <a:rPr lang="it-IT" b="1" dirty="0" smtClean="0">
                <a:solidFill>
                  <a:schemeClr val="bg1"/>
                </a:solidFill>
                <a:latin typeface="Times New Roman" panose="02020603050405020304" pitchFamily="18" charset="0"/>
                <a:cs typeface="Times New Roman" panose="02020603050405020304" pitchFamily="18" charset="0"/>
              </a:rPr>
              <a:t>discussione, oppure ipotizzare forme di economia mista più avanzata e complessa di </a:t>
            </a:r>
          </a:p>
          <a:p>
            <a:r>
              <a:rPr lang="it-IT" b="1" dirty="0" smtClean="0">
                <a:solidFill>
                  <a:schemeClr val="bg1"/>
                </a:solidFill>
                <a:latin typeface="Times New Roman" panose="02020603050405020304" pitchFamily="18" charset="0"/>
                <a:cs typeface="Times New Roman" panose="02020603050405020304" pitchFamily="18" charset="0"/>
              </a:rPr>
              <a:t>quello che finora si aveva pensato. </a:t>
            </a:r>
          </a:p>
        </p:txBody>
      </p:sp>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8" t="31575" r="108" b="4819"/>
          <a:stretch/>
        </p:blipFill>
        <p:spPr bwMode="auto">
          <a:xfrm>
            <a:off x="-8615" y="548680"/>
            <a:ext cx="9161497" cy="435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460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26" y="33265"/>
            <a:ext cx="10296942" cy="687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539552" y="5301208"/>
            <a:ext cx="8604448" cy="1477328"/>
          </a:xfrm>
          <a:prstGeom prst="rect">
            <a:avLst/>
          </a:prstGeom>
        </p:spPr>
        <p:txBody>
          <a:bodyPr wrap="square">
            <a:spAutoFit/>
          </a:bodyPr>
          <a:lstStyle/>
          <a:p>
            <a:pPr lvl="0"/>
            <a:r>
              <a:rPr lang="it-IT" b="1" dirty="0">
                <a:solidFill>
                  <a:prstClr val="white"/>
                </a:solidFill>
                <a:latin typeface="Times New Roman" panose="02020603050405020304" pitchFamily="18" charset="0"/>
                <a:cs typeface="Times New Roman" panose="02020603050405020304" pitchFamily="18" charset="0"/>
              </a:rPr>
              <a:t>I chicchi di cereali sono costantemente presenti negli assemblaggi </a:t>
            </a:r>
            <a:r>
              <a:rPr lang="it-IT" b="1" dirty="0" err="1">
                <a:solidFill>
                  <a:prstClr val="white"/>
                </a:solidFill>
                <a:latin typeface="Times New Roman" panose="02020603050405020304" pitchFamily="18" charset="0"/>
                <a:cs typeface="Times New Roman" panose="02020603050405020304" pitchFamily="18" charset="0"/>
              </a:rPr>
              <a:t>archeobotanici</a:t>
            </a:r>
            <a:r>
              <a:rPr lang="it-IT" b="1" dirty="0">
                <a:solidFill>
                  <a:prstClr val="white"/>
                </a:solidFill>
                <a:latin typeface="Times New Roman" panose="02020603050405020304" pitchFamily="18" charset="0"/>
                <a:cs typeface="Times New Roman" panose="02020603050405020304" pitchFamily="18" charset="0"/>
              </a:rPr>
              <a:t> neolitici provenienti da tutta la Gran Bretagna e l'Irlanda, sebbene spesso in numeri relativamente piccoli (&lt;500 grani), e raramente in associazione diretta con vasi di ceramica o solo in contesti </a:t>
            </a:r>
            <a:r>
              <a:rPr lang="it-IT" b="1" dirty="0" smtClean="0">
                <a:solidFill>
                  <a:prstClr val="white"/>
                </a:solidFill>
                <a:latin typeface="Times New Roman" panose="02020603050405020304" pitchFamily="18" charset="0"/>
                <a:cs typeface="Times New Roman" panose="02020603050405020304" pitchFamily="18" charset="0"/>
              </a:rPr>
              <a:t>cerimoniali. </a:t>
            </a:r>
            <a:r>
              <a:rPr lang="it-IT" b="1" dirty="0">
                <a:solidFill>
                  <a:prstClr val="white"/>
                </a:solidFill>
                <a:latin typeface="Times New Roman" panose="02020603050405020304" pitchFamily="18" charset="0"/>
                <a:cs typeface="Times New Roman" panose="02020603050405020304" pitchFamily="18" charset="0"/>
              </a:rPr>
              <a:t>In altre parole: i cereali venivano in un primo tempo raccolti selvatici, e cucinati durante cerimonie sacre. </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378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2"/>
            <a:ext cx="9144000"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5495" y="5850192"/>
            <a:ext cx="8293791" cy="1200329"/>
          </a:xfrm>
          <a:prstGeom prst="rect">
            <a:avLst/>
          </a:prstGeom>
        </p:spPr>
        <p:txBody>
          <a:bodyPr wrap="square">
            <a:spAutoFit/>
          </a:bodyPr>
          <a:lstStyle/>
          <a:p>
            <a:pPr lvl="0"/>
            <a:r>
              <a:rPr lang="it-IT" b="1" dirty="0">
                <a:solidFill>
                  <a:prstClr val="white"/>
                </a:solidFill>
                <a:latin typeface="Times New Roman" panose="02020603050405020304" pitchFamily="18" charset="0"/>
                <a:cs typeface="Times New Roman" panose="02020603050405020304" pitchFamily="18" charset="0"/>
              </a:rPr>
              <a:t>Un </a:t>
            </a:r>
            <a:r>
              <a:rPr lang="it-IT" b="1" dirty="0" err="1">
                <a:solidFill>
                  <a:prstClr val="white"/>
                </a:solidFill>
                <a:latin typeface="Times New Roman" panose="02020603050405020304" pitchFamily="18" charset="0"/>
                <a:cs typeface="Times New Roman" panose="02020603050405020304" pitchFamily="18" charset="0"/>
              </a:rPr>
              <a:t>crannóg</a:t>
            </a:r>
            <a:r>
              <a:rPr lang="it-IT" b="1" dirty="0">
                <a:solidFill>
                  <a:prstClr val="white"/>
                </a:solidFill>
                <a:latin typeface="Times New Roman" panose="02020603050405020304" pitchFamily="18" charset="0"/>
                <a:cs typeface="Times New Roman" panose="02020603050405020304" pitchFamily="18" charset="0"/>
              </a:rPr>
              <a:t> è un'antica isola artificiale utilizzata per realizzare un insediamento umano. </a:t>
            </a:r>
            <a:r>
              <a:rPr lang="it-IT" b="1" dirty="0" smtClean="0">
                <a:solidFill>
                  <a:prstClr val="white"/>
                </a:solidFill>
                <a:latin typeface="Times New Roman" panose="02020603050405020304" pitchFamily="18" charset="0"/>
                <a:cs typeface="Times New Roman" panose="02020603050405020304" pitchFamily="18" charset="0"/>
              </a:rPr>
              <a:t>Il </a:t>
            </a:r>
            <a:r>
              <a:rPr lang="it-IT" b="1" dirty="0">
                <a:solidFill>
                  <a:prstClr val="white"/>
                </a:solidFill>
                <a:latin typeface="Times New Roman" panose="02020603050405020304" pitchFamily="18" charset="0"/>
                <a:cs typeface="Times New Roman" panose="02020603050405020304" pitchFamily="18" charset="0"/>
              </a:rPr>
              <a:t>nome </a:t>
            </a:r>
            <a:r>
              <a:rPr lang="it-IT" b="1" dirty="0" err="1">
                <a:solidFill>
                  <a:prstClr val="white"/>
                </a:solidFill>
                <a:latin typeface="Times New Roman" panose="02020603050405020304" pitchFamily="18" charset="0"/>
                <a:cs typeface="Times New Roman" panose="02020603050405020304" pitchFamily="18" charset="0"/>
              </a:rPr>
              <a:t>crannóg</a:t>
            </a:r>
            <a:r>
              <a:rPr lang="it-IT" b="1" dirty="0">
                <a:solidFill>
                  <a:prstClr val="white"/>
                </a:solidFill>
                <a:latin typeface="Times New Roman" panose="02020603050405020304" pitchFamily="18" charset="0"/>
                <a:cs typeface="Times New Roman" panose="02020603050405020304" pitchFamily="18" charset="0"/>
              </a:rPr>
              <a:t> deriva da </a:t>
            </a:r>
            <a:r>
              <a:rPr lang="it-IT" b="1" dirty="0" err="1">
                <a:solidFill>
                  <a:prstClr val="white"/>
                </a:solidFill>
                <a:latin typeface="Times New Roman" panose="02020603050405020304" pitchFamily="18" charset="0"/>
                <a:cs typeface="Times New Roman" panose="02020603050405020304" pitchFamily="18" charset="0"/>
              </a:rPr>
              <a:t>crannoge</a:t>
            </a:r>
            <a:r>
              <a:rPr lang="it-IT" b="1" dirty="0">
                <a:solidFill>
                  <a:prstClr val="white"/>
                </a:solidFill>
                <a:latin typeface="Times New Roman" panose="02020603050405020304" pitchFamily="18" charset="0"/>
                <a:cs typeface="Times New Roman" panose="02020603050405020304" pitchFamily="18" charset="0"/>
              </a:rPr>
              <a:t>, derivato a sua volta dal nome in antico irlandese </a:t>
            </a:r>
            <a:r>
              <a:rPr lang="it-IT" b="1" dirty="0" err="1">
                <a:solidFill>
                  <a:prstClr val="white"/>
                </a:solidFill>
                <a:latin typeface="Times New Roman" panose="02020603050405020304" pitchFamily="18" charset="0"/>
                <a:cs typeface="Times New Roman" panose="02020603050405020304" pitchFamily="18" charset="0"/>
              </a:rPr>
              <a:t>crannóc</a:t>
            </a:r>
            <a:r>
              <a:rPr lang="it-IT" b="1" dirty="0">
                <a:solidFill>
                  <a:prstClr val="white"/>
                </a:solidFill>
                <a:latin typeface="Times New Roman" panose="02020603050405020304" pitchFamily="18" charset="0"/>
                <a:cs typeface="Times New Roman" panose="02020603050405020304" pitchFamily="18" charset="0"/>
              </a:rPr>
              <a:t>, </a:t>
            </a:r>
            <a:r>
              <a:rPr lang="it-IT" b="1" dirty="0" smtClean="0">
                <a:solidFill>
                  <a:prstClr val="white"/>
                </a:solidFill>
                <a:latin typeface="Times New Roman" panose="02020603050405020304" pitchFamily="18" charset="0"/>
                <a:cs typeface="Times New Roman" panose="02020603050405020304" pitchFamily="18" charset="0"/>
              </a:rPr>
              <a:t>albero. </a:t>
            </a:r>
            <a:endParaRPr lang="it-IT" b="1" dirty="0">
              <a:solidFill>
                <a:prstClr val="white"/>
              </a:solidFill>
              <a:latin typeface="Times New Roman" panose="02020603050405020304" pitchFamily="18" charset="0"/>
              <a:cs typeface="Times New Roman" panose="02020603050405020304" pitchFamily="18" charset="0"/>
            </a:endParaRPr>
          </a:p>
          <a:p>
            <a:pPr lvl="0"/>
            <a:r>
              <a:rPr lang="it-IT" b="1" dirty="0">
                <a:solidFill>
                  <a:prstClr val="white"/>
                </a:solidFill>
                <a:latin typeface="Times New Roman" panose="02020603050405020304" pitchFamily="18" charset="0"/>
                <a:cs typeface="Times New Roman" panose="02020603050405020304" pitchFamily="18" charset="0"/>
              </a:rPr>
              <a:t>. </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7" name="Rettangolo 6"/>
          <p:cNvSpPr/>
          <p:nvPr/>
        </p:nvSpPr>
        <p:spPr>
          <a:xfrm>
            <a:off x="5216289" y="116632"/>
            <a:ext cx="3025187" cy="646331"/>
          </a:xfrm>
          <a:prstGeom prst="rect">
            <a:avLst/>
          </a:prstGeom>
        </p:spPr>
        <p:txBody>
          <a:bodyPr wrap="none">
            <a:spAutoFit/>
          </a:bodyPr>
          <a:lstStyle/>
          <a:p>
            <a:pPr lvl="0"/>
            <a:r>
              <a:rPr lang="it-IT" b="1" dirty="0" err="1" smtClean="0">
                <a:solidFill>
                  <a:prstClr val="white"/>
                </a:solidFill>
                <a:latin typeface="Times New Roman" panose="02020603050405020304" pitchFamily="18" charset="0"/>
                <a:cs typeface="Times New Roman" panose="02020603050405020304" pitchFamily="18" charset="0"/>
              </a:rPr>
              <a:t>Crannog</a:t>
            </a:r>
            <a:r>
              <a:rPr lang="it-IT" b="1" dirty="0">
                <a:solidFill>
                  <a:prstClr val="white"/>
                </a:solidFill>
                <a:latin typeface="Times New Roman" panose="02020603050405020304" pitchFamily="18" charset="0"/>
                <a:cs typeface="Times New Roman" panose="02020603050405020304" pitchFamily="18" charset="0"/>
              </a:rPr>
              <a:t> </a:t>
            </a:r>
            <a:r>
              <a:rPr lang="it-IT" b="1" dirty="0" smtClean="0">
                <a:solidFill>
                  <a:prstClr val="white"/>
                </a:solidFill>
                <a:latin typeface="Times New Roman" panose="02020603050405020304" pitchFamily="18" charset="0"/>
                <a:cs typeface="Times New Roman" panose="02020603050405020304" pitchFamily="18" charset="0"/>
              </a:rPr>
              <a:t>di </a:t>
            </a:r>
            <a:r>
              <a:rPr lang="it-IT" b="1" dirty="0" err="1" smtClean="0">
                <a:solidFill>
                  <a:prstClr val="white"/>
                </a:solidFill>
                <a:latin typeface="Times New Roman" panose="02020603050405020304" pitchFamily="18" charset="0"/>
                <a:cs typeface="Times New Roman" panose="02020603050405020304" pitchFamily="18" charset="0"/>
              </a:rPr>
              <a:t>Loughbrickland</a:t>
            </a:r>
            <a:r>
              <a:rPr lang="it-IT" b="1" dirty="0" smtClean="0">
                <a:solidFill>
                  <a:prstClr val="white"/>
                </a:solidFill>
                <a:latin typeface="Times New Roman" panose="02020603050405020304" pitchFamily="18" charset="0"/>
                <a:cs typeface="Times New Roman" panose="02020603050405020304" pitchFamily="18" charset="0"/>
              </a:rPr>
              <a:t>.</a:t>
            </a:r>
          </a:p>
          <a:p>
            <a:pPr lvl="0"/>
            <a:r>
              <a:rPr lang="it-IT" b="1" dirty="0" smtClean="0">
                <a:solidFill>
                  <a:prstClr val="white"/>
                </a:solidFill>
                <a:latin typeface="Times New Roman" panose="02020603050405020304" pitchFamily="18" charset="0"/>
                <a:cs typeface="Times New Roman" panose="02020603050405020304" pitchFamily="18" charset="0"/>
              </a:rPr>
              <a:t>Età del Bronzo </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4206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44388" y="5062011"/>
            <a:ext cx="9144000" cy="1754326"/>
          </a:xfrm>
          <a:prstGeom prst="rect">
            <a:avLst/>
          </a:prstGeom>
        </p:spPr>
        <p:txBody>
          <a:bodyPr wrap="square">
            <a:spAutoFit/>
          </a:bodyPr>
          <a:lstStyle/>
          <a:p>
            <a:pPr lvl="0"/>
            <a:r>
              <a:rPr lang="it-IT" b="1" dirty="0" smtClean="0">
                <a:solidFill>
                  <a:prstClr val="white"/>
                </a:solidFill>
                <a:latin typeface="Times New Roman" panose="02020603050405020304" pitchFamily="18" charset="0"/>
                <a:cs typeface="Times New Roman" panose="02020603050405020304" pitchFamily="18" charset="0"/>
              </a:rPr>
              <a:t>In alcuni luoghi, come le Ebridi esterne, la mancanza di alberi ha imposto la costruzione di </a:t>
            </a:r>
            <a:r>
              <a:rPr lang="it-IT" b="1" dirty="0" err="1" smtClean="0">
                <a:solidFill>
                  <a:prstClr val="white"/>
                </a:solidFill>
                <a:latin typeface="Times New Roman" panose="02020603050405020304" pitchFamily="18" charset="0"/>
                <a:cs typeface="Times New Roman" panose="02020603050405020304" pitchFamily="18" charset="0"/>
              </a:rPr>
              <a:t>crannogs</a:t>
            </a:r>
            <a:r>
              <a:rPr lang="it-IT" b="1" dirty="0" smtClean="0">
                <a:solidFill>
                  <a:prstClr val="white"/>
                </a:solidFill>
                <a:latin typeface="Times New Roman" panose="02020603050405020304" pitchFamily="18" charset="0"/>
                <a:cs typeface="Times New Roman" panose="02020603050405020304" pitchFamily="18" charset="0"/>
              </a:rPr>
              <a:t> in pietra</a:t>
            </a:r>
            <a:r>
              <a:rPr lang="it-IT" b="1" dirty="0">
                <a:solidFill>
                  <a:prstClr val="white"/>
                </a:solidFill>
                <a:latin typeface="Times New Roman" panose="02020603050405020304" pitchFamily="18" charset="0"/>
                <a:cs typeface="Times New Roman" panose="02020603050405020304" pitchFamily="18" charset="0"/>
              </a:rPr>
              <a:t>. La loro posizione "liminale", sull'acqua, lontano dalla vita di quotidiana, le loro forme potenzialmente "monumentali" e la deposizione di grandi quantità di ceramica nell'acqua intorno rafforzano la tesi di frequentazioni slegate </a:t>
            </a:r>
            <a:endParaRPr lang="it-IT" b="1" dirty="0" smtClean="0">
              <a:solidFill>
                <a:prstClr val="white"/>
              </a:solidFill>
              <a:latin typeface="Times New Roman" panose="02020603050405020304" pitchFamily="18" charset="0"/>
              <a:cs typeface="Times New Roman" panose="02020603050405020304" pitchFamily="18" charset="0"/>
            </a:endParaRPr>
          </a:p>
          <a:p>
            <a:pPr lvl="0"/>
            <a:r>
              <a:rPr lang="it-IT" b="1" dirty="0" smtClean="0">
                <a:solidFill>
                  <a:prstClr val="white"/>
                </a:solidFill>
                <a:latin typeface="Times New Roman" panose="02020603050405020304" pitchFamily="18" charset="0"/>
                <a:cs typeface="Times New Roman" panose="02020603050405020304" pitchFamily="18" charset="0"/>
              </a:rPr>
              <a:t>da </a:t>
            </a:r>
            <a:r>
              <a:rPr lang="it-IT" b="1" dirty="0">
                <a:solidFill>
                  <a:prstClr val="white"/>
                </a:solidFill>
                <a:latin typeface="Times New Roman" panose="02020603050405020304" pitchFamily="18" charset="0"/>
                <a:cs typeface="Times New Roman" panose="02020603050405020304" pitchFamily="18" charset="0"/>
              </a:rPr>
              <a:t>un utilizzo materiale, e potenzialmente cerimoniali: forse, feste, riti, assemblee </a:t>
            </a:r>
            <a:endParaRPr lang="it-IT" b="1" dirty="0" smtClean="0">
              <a:solidFill>
                <a:prstClr val="white"/>
              </a:solidFill>
              <a:latin typeface="Times New Roman" panose="02020603050405020304" pitchFamily="18" charset="0"/>
              <a:cs typeface="Times New Roman" panose="02020603050405020304" pitchFamily="18" charset="0"/>
            </a:endParaRPr>
          </a:p>
          <a:p>
            <a:pPr lvl="0"/>
            <a:r>
              <a:rPr lang="it-IT" b="1" dirty="0" smtClean="0">
                <a:solidFill>
                  <a:prstClr val="white"/>
                </a:solidFill>
                <a:latin typeface="Times New Roman" panose="02020603050405020304" pitchFamily="18" charset="0"/>
                <a:cs typeface="Times New Roman" panose="02020603050405020304" pitchFamily="18" charset="0"/>
              </a:rPr>
              <a:t>claniche </a:t>
            </a:r>
            <a:r>
              <a:rPr lang="it-IT" b="1" dirty="0">
                <a:solidFill>
                  <a:prstClr val="white"/>
                </a:solidFill>
                <a:latin typeface="Times New Roman" panose="02020603050405020304" pitchFamily="18" charset="0"/>
                <a:cs typeface="Times New Roman" panose="02020603050405020304" pitchFamily="18" charset="0"/>
              </a:rPr>
              <a:t>e altre attività comuni intertribali. </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2304" cy="514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4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0" y="5144215"/>
            <a:ext cx="9144000" cy="1846659"/>
          </a:xfrm>
          <a:prstGeom prst="rect">
            <a:avLst/>
          </a:prstGeom>
        </p:spPr>
        <p:txBody>
          <a:bodyPr wrap="square">
            <a:spAutoFit/>
          </a:bodyPr>
          <a:lstStyle/>
          <a:p>
            <a:pPr lvl="0"/>
            <a:r>
              <a:rPr lang="it-IT" sz="1600" b="1" dirty="0" smtClean="0">
                <a:solidFill>
                  <a:prstClr val="white"/>
                </a:solidFill>
                <a:latin typeface="Times New Roman" panose="02020603050405020304" pitchFamily="18" charset="0"/>
                <a:cs typeface="Times New Roman" panose="02020603050405020304" pitchFamily="18" charset="0"/>
              </a:rPr>
              <a:t>Ed è proprio in uno </a:t>
            </a:r>
            <a:r>
              <a:rPr lang="it-IT" sz="1600" b="1" dirty="0">
                <a:solidFill>
                  <a:prstClr val="white"/>
                </a:solidFill>
                <a:latin typeface="Times New Roman" panose="02020603050405020304" pitchFamily="18" charset="0"/>
                <a:cs typeface="Times New Roman" panose="02020603050405020304" pitchFamily="18" charset="0"/>
              </a:rPr>
              <a:t>di questi siti, sull'isola di Lewis in </a:t>
            </a:r>
            <a:r>
              <a:rPr lang="it-IT" sz="1600" b="1" dirty="0" smtClean="0">
                <a:solidFill>
                  <a:prstClr val="white"/>
                </a:solidFill>
                <a:latin typeface="Times New Roman" panose="02020603050405020304" pitchFamily="18" charset="0"/>
                <a:cs typeface="Times New Roman" panose="02020603050405020304" pitchFamily="18" charset="0"/>
              </a:rPr>
              <a:t>cui è stato fatto uno strabiliante ritrovamento</a:t>
            </a:r>
            <a:r>
              <a:rPr lang="it-IT" sz="1600" b="1" dirty="0">
                <a:solidFill>
                  <a:prstClr val="white"/>
                </a:solidFill>
                <a:latin typeface="Times New Roman" panose="02020603050405020304" pitchFamily="18" charset="0"/>
                <a:cs typeface="Times New Roman" panose="02020603050405020304" pitchFamily="18" charset="0"/>
              </a:rPr>
              <a:t>. Oltre allo stile della ceramica, le date indicate dalle analisi al radiocarbonio dai residui bruciati e dai pali che sostenevano le palafitte vanno dal 3640 a.C. al 3360 a.C. e dimostrano che questi siti furono occupati durante il Neolitico. La coltivazione, l’addomesticamento degli animali, </a:t>
            </a:r>
            <a:r>
              <a:rPr lang="it-IT" sz="1600" b="1" dirty="0" smtClean="0">
                <a:solidFill>
                  <a:prstClr val="white"/>
                </a:solidFill>
                <a:latin typeface="Times New Roman" panose="02020603050405020304" pitchFamily="18" charset="0"/>
                <a:cs typeface="Times New Roman" panose="02020603050405020304" pitchFamily="18" charset="0"/>
              </a:rPr>
              <a:t>la </a:t>
            </a:r>
          </a:p>
          <a:p>
            <a:pPr lvl="0"/>
            <a:r>
              <a:rPr lang="it-IT" sz="1600" b="1" dirty="0" smtClean="0">
                <a:solidFill>
                  <a:prstClr val="white"/>
                </a:solidFill>
                <a:latin typeface="Times New Roman" panose="02020603050405020304" pitchFamily="18" charset="0"/>
                <a:cs typeface="Times New Roman" panose="02020603050405020304" pitchFamily="18" charset="0"/>
              </a:rPr>
              <a:t>fabbricazione </a:t>
            </a:r>
            <a:r>
              <a:rPr lang="it-IT" sz="1600" b="1" dirty="0">
                <a:solidFill>
                  <a:prstClr val="white"/>
                </a:solidFill>
                <a:latin typeface="Times New Roman" panose="02020603050405020304" pitchFamily="18" charset="0"/>
                <a:cs typeface="Times New Roman" panose="02020603050405020304" pitchFamily="18" charset="0"/>
              </a:rPr>
              <a:t>di ceramiche e la costruzione di monumenti in pietra apparvero per la prima </a:t>
            </a:r>
            <a:endParaRPr lang="it-IT" sz="1600" b="1" dirty="0" smtClean="0">
              <a:solidFill>
                <a:prstClr val="white"/>
              </a:solidFill>
              <a:latin typeface="Times New Roman" panose="02020603050405020304" pitchFamily="18" charset="0"/>
              <a:cs typeface="Times New Roman" panose="02020603050405020304" pitchFamily="18" charset="0"/>
            </a:endParaRPr>
          </a:p>
          <a:p>
            <a:pPr lvl="0"/>
            <a:r>
              <a:rPr lang="it-IT" sz="1600" b="1" dirty="0" smtClean="0">
                <a:solidFill>
                  <a:prstClr val="white"/>
                </a:solidFill>
                <a:latin typeface="Times New Roman" panose="02020603050405020304" pitchFamily="18" charset="0"/>
                <a:cs typeface="Times New Roman" panose="02020603050405020304" pitchFamily="18" charset="0"/>
              </a:rPr>
              <a:t>volta </a:t>
            </a:r>
            <a:r>
              <a:rPr lang="it-IT" sz="1600" b="1" dirty="0">
                <a:solidFill>
                  <a:prstClr val="white"/>
                </a:solidFill>
                <a:latin typeface="Times New Roman" panose="02020603050405020304" pitchFamily="18" charset="0"/>
                <a:cs typeface="Times New Roman" panose="02020603050405020304" pitchFamily="18" charset="0"/>
              </a:rPr>
              <a:t>nelle Ebridi Esterne meno di due secoli prima dei </a:t>
            </a:r>
            <a:r>
              <a:rPr lang="it-IT" sz="1600" b="1" dirty="0" err="1">
                <a:solidFill>
                  <a:prstClr val="white"/>
                </a:solidFill>
                <a:latin typeface="Times New Roman" panose="02020603050405020304" pitchFamily="18" charset="0"/>
                <a:cs typeface="Times New Roman" panose="02020603050405020304" pitchFamily="18" charset="0"/>
              </a:rPr>
              <a:t>crannog</a:t>
            </a:r>
            <a:r>
              <a:rPr lang="it-IT" sz="1600" b="1" dirty="0">
                <a:solidFill>
                  <a:prstClr val="white"/>
                </a:solidFill>
                <a:latin typeface="Times New Roman" panose="02020603050405020304" pitchFamily="18" charset="0"/>
                <a:cs typeface="Times New Roman" panose="02020603050405020304" pitchFamily="18" charset="0"/>
              </a:rPr>
              <a:t>, intorno al 3800-3700 a.C.</a:t>
            </a:r>
          </a:p>
          <a:p>
            <a:pPr lvl="0"/>
            <a:r>
              <a:rPr lang="it-IT" b="1" dirty="0">
                <a:solidFill>
                  <a:prstClr val="white"/>
                </a:solidFill>
                <a:latin typeface="Times New Roman" panose="02020603050405020304" pitchFamily="18" charset="0"/>
                <a:cs typeface="Times New Roman" panose="02020603050405020304" pitchFamily="18" charset="0"/>
              </a:rPr>
              <a:t>. </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0217" cy="51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776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38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0" y="3224932"/>
            <a:ext cx="5508104" cy="3539430"/>
          </a:xfrm>
          <a:prstGeom prst="rect">
            <a:avLst/>
          </a:prstGeom>
          <a:solidFill>
            <a:schemeClr val="tx1"/>
          </a:solidFill>
        </p:spPr>
        <p:txBody>
          <a:bodyPr wrap="square">
            <a:spAutoFit/>
          </a:bodyPr>
          <a:lstStyle/>
          <a:p>
            <a:pPr lvl="0"/>
            <a:r>
              <a:rPr lang="it-IT" sz="1600" b="1" dirty="0">
                <a:solidFill>
                  <a:prstClr val="white"/>
                </a:solidFill>
                <a:latin typeface="Times New Roman" panose="02020603050405020304" pitchFamily="18" charset="0"/>
                <a:cs typeface="Times New Roman" panose="02020603050405020304" pitchFamily="18" charset="0"/>
              </a:rPr>
              <a:t>La probabile funzione cerimoniale è ribadita dal recupero </a:t>
            </a:r>
            <a:endParaRPr lang="it-IT" sz="1600" b="1" dirty="0" smtClean="0">
              <a:solidFill>
                <a:prstClr val="white"/>
              </a:solidFill>
              <a:latin typeface="Times New Roman" panose="02020603050405020304" pitchFamily="18" charset="0"/>
              <a:cs typeface="Times New Roman" panose="02020603050405020304" pitchFamily="18" charset="0"/>
            </a:endParaRPr>
          </a:p>
          <a:p>
            <a:pPr lvl="0"/>
            <a:r>
              <a:rPr lang="it-IT" sz="1600" b="1" dirty="0" smtClean="0">
                <a:solidFill>
                  <a:prstClr val="white"/>
                </a:solidFill>
                <a:latin typeface="Times New Roman" panose="02020603050405020304" pitchFamily="18" charset="0"/>
                <a:cs typeface="Times New Roman" panose="02020603050405020304" pitchFamily="18" charset="0"/>
              </a:rPr>
              <a:t>di </a:t>
            </a:r>
            <a:r>
              <a:rPr lang="it-IT" sz="1600" b="1" dirty="0">
                <a:solidFill>
                  <a:prstClr val="white"/>
                </a:solidFill>
                <a:latin typeface="Times New Roman" panose="02020603050405020304" pitchFamily="18" charset="0"/>
                <a:cs typeface="Times New Roman" panose="02020603050405020304" pitchFamily="18" charset="0"/>
              </a:rPr>
              <a:t>un gran quantità di vasi molto ben fatti e </a:t>
            </a:r>
            <a:r>
              <a:rPr lang="it-IT" sz="1600" b="1" dirty="0" smtClean="0">
                <a:solidFill>
                  <a:prstClr val="white"/>
                </a:solidFill>
                <a:latin typeface="Times New Roman" panose="02020603050405020304" pitchFamily="18" charset="0"/>
                <a:cs typeface="Times New Roman" panose="02020603050405020304" pitchFamily="18" charset="0"/>
              </a:rPr>
              <a:t>decorati </a:t>
            </a:r>
            <a:r>
              <a:rPr lang="it-IT" sz="1600" b="1" dirty="0">
                <a:solidFill>
                  <a:prstClr val="white"/>
                </a:solidFill>
                <a:latin typeface="Times New Roman" panose="02020603050405020304" pitchFamily="18" charset="0"/>
                <a:cs typeface="Times New Roman" panose="02020603050405020304" pitchFamily="18" charset="0"/>
              </a:rPr>
              <a:t>- </a:t>
            </a:r>
            <a:r>
              <a:rPr lang="it-IT" sz="1600" b="1" dirty="0" smtClean="0">
                <a:solidFill>
                  <a:prstClr val="white"/>
                </a:solidFill>
                <a:latin typeface="Times New Roman" panose="02020603050405020304" pitchFamily="18" charset="0"/>
                <a:cs typeface="Times New Roman" panose="02020603050405020304" pitchFamily="18" charset="0"/>
              </a:rPr>
              <a:t>a </a:t>
            </a:r>
            <a:r>
              <a:rPr lang="it-IT" sz="1600" b="1" dirty="0">
                <a:solidFill>
                  <a:prstClr val="white"/>
                </a:solidFill>
                <a:latin typeface="Times New Roman" panose="02020603050405020304" pitchFamily="18" charset="0"/>
                <a:cs typeface="Times New Roman" panose="02020603050405020304" pitchFamily="18" charset="0"/>
              </a:rPr>
              <a:t>simbologia </a:t>
            </a:r>
            <a:r>
              <a:rPr lang="it-IT" sz="1600" b="1" dirty="0" smtClean="0">
                <a:solidFill>
                  <a:prstClr val="white"/>
                </a:solidFill>
                <a:latin typeface="Times New Roman" panose="02020603050405020304" pitchFamily="18" charset="0"/>
                <a:cs typeface="Times New Roman" panose="02020603050405020304" pitchFamily="18" charset="0"/>
              </a:rPr>
              <a:t>femminile -, preziosissimi</a:t>
            </a:r>
            <a:r>
              <a:rPr lang="it-IT" sz="1600" b="1" dirty="0">
                <a:solidFill>
                  <a:prstClr val="white"/>
                </a:solidFill>
                <a:latin typeface="Times New Roman" panose="02020603050405020304" pitchFamily="18" charset="0"/>
                <a:cs typeface="Times New Roman" panose="02020603050405020304" pitchFamily="18" charset="0"/>
              </a:rPr>
              <a:t>, </a:t>
            </a:r>
            <a:r>
              <a:rPr lang="it-IT" sz="1600" b="1" dirty="0" smtClean="0">
                <a:solidFill>
                  <a:prstClr val="white"/>
                </a:solidFill>
                <a:latin typeface="Times New Roman" panose="02020603050405020304" pitchFamily="18" charset="0"/>
                <a:cs typeface="Times New Roman" panose="02020603050405020304" pitchFamily="18" charset="0"/>
              </a:rPr>
              <a:t>gettati nel lago come </a:t>
            </a:r>
            <a:r>
              <a:rPr lang="it-IT" sz="1600" b="1" dirty="0">
                <a:solidFill>
                  <a:prstClr val="white"/>
                </a:solidFill>
                <a:latin typeface="Times New Roman" panose="02020603050405020304" pitchFamily="18" charset="0"/>
                <a:cs typeface="Times New Roman" panose="02020603050405020304" pitchFamily="18" charset="0"/>
              </a:rPr>
              <a:t>offerta. In quell’epoca, fare oggetti di ceramica richiedeva grande sforzo e competenza: le suppellettili di uso quotidiano erano poche e fatte di legno, le comunità seminomadi le potevano trasportare facilmente senza romperle, chiunque era in grado di farle con attrezzi rudimentali. Cuocere la ceramica richiedeva giorni e giorni di lavoro e grandi quantità di legna. Per questo gli oggetti pregiati come i vasi decorati erano imbevuti di significati sociali e spirituali profondi, e la cura con cui venivano trattati quando venivano depositati sul fondo dei corsi d’acqua e dei laghi, come  dono alla </a:t>
            </a:r>
            <a:r>
              <a:rPr lang="it-IT" sz="1600" b="1" dirty="0" smtClean="0">
                <a:solidFill>
                  <a:prstClr val="white"/>
                </a:solidFill>
                <a:latin typeface="Times New Roman" panose="02020603050405020304" pitchFamily="18" charset="0"/>
                <a:cs typeface="Times New Roman" panose="02020603050405020304" pitchFamily="18" charset="0"/>
              </a:rPr>
              <a:t>divinità, </a:t>
            </a:r>
            <a:r>
              <a:rPr lang="it-IT" sz="1600" b="1" dirty="0">
                <a:solidFill>
                  <a:prstClr val="white"/>
                </a:solidFill>
                <a:latin typeface="Times New Roman" panose="02020603050405020304" pitchFamily="18" charset="0"/>
                <a:cs typeface="Times New Roman" panose="02020603050405020304" pitchFamily="18" charset="0"/>
              </a:rPr>
              <a:t>testimonia un utilizzo speciale. </a:t>
            </a:r>
            <a:endParaRPr lang="it-IT" dirty="0">
              <a:solidFill>
                <a:prstClr val="black"/>
              </a:solidFill>
            </a:endParaRPr>
          </a:p>
        </p:txBody>
      </p:sp>
    </p:spTree>
    <p:extLst>
      <p:ext uri="{BB962C8B-B14F-4D97-AF65-F5344CB8AC3E}">
        <p14:creationId xmlns:p14="http://schemas.microsoft.com/office/powerpoint/2010/main" val="2224623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r="12500"/>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51520" y="4077072"/>
            <a:ext cx="2520280" cy="2062103"/>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Gli isolotti </a:t>
            </a:r>
            <a:r>
              <a:rPr lang="it-IT" sz="1600" b="1" dirty="0">
                <a:solidFill>
                  <a:prstClr val="white"/>
                </a:solidFill>
                <a:latin typeface="Times New Roman" panose="02020603050405020304" pitchFamily="18" charset="0"/>
                <a:cs typeface="Times New Roman" panose="02020603050405020304" pitchFamily="18" charset="0"/>
              </a:rPr>
              <a:t>sembrano </a:t>
            </a:r>
            <a:r>
              <a:rPr lang="it-IT" sz="1600" b="1" dirty="0" smtClean="0">
                <a:solidFill>
                  <a:prstClr val="white"/>
                </a:solidFill>
                <a:latin typeface="Times New Roman" panose="02020603050405020304" pitchFamily="18" charset="0"/>
                <a:cs typeface="Times New Roman" panose="02020603050405020304" pitchFamily="18" charset="0"/>
              </a:rPr>
              <a:t>troppo </a:t>
            </a:r>
            <a:r>
              <a:rPr lang="it-IT" sz="1600" b="1" dirty="0">
                <a:solidFill>
                  <a:prstClr val="white"/>
                </a:solidFill>
                <a:latin typeface="Times New Roman" panose="02020603050405020304" pitchFamily="18" charset="0"/>
                <a:cs typeface="Times New Roman" panose="02020603050405020304" pitchFamily="18" charset="0"/>
              </a:rPr>
              <a:t>piccoli per qualcosa di diverso dalle visite occasionali. Ne è stato quindi proposto l'uso per riti  legati all’acqua – potenzialmente anche di tipo funerario –. </a:t>
            </a:r>
            <a:endParaRPr lang="it-IT" dirty="0"/>
          </a:p>
        </p:txBody>
      </p:sp>
    </p:spTree>
    <p:extLst>
      <p:ext uri="{BB962C8B-B14F-4D97-AF65-F5344CB8AC3E}">
        <p14:creationId xmlns:p14="http://schemas.microsoft.com/office/powerpoint/2010/main" val="2575405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 y="4281969"/>
            <a:ext cx="9144001" cy="2554545"/>
          </a:xfrm>
          <a:prstGeom prst="rect">
            <a:avLst/>
          </a:prstGeom>
        </p:spPr>
        <p:txBody>
          <a:bodyPr wrap="square">
            <a:spAutoFit/>
          </a:bodyPr>
          <a:lstStyle/>
          <a:p>
            <a:r>
              <a:rPr lang="it-IT" sz="1600" b="1" dirty="0">
                <a:solidFill>
                  <a:prstClr val="white"/>
                </a:solidFill>
                <a:latin typeface="Times New Roman" panose="02020603050405020304" pitchFamily="18" charset="0"/>
                <a:cs typeface="Times New Roman" panose="02020603050405020304" pitchFamily="18" charset="0"/>
              </a:rPr>
              <a:t>Questi vasi  venivano usati anche per la cottura, e mostrano tracce di polente di cereali! </a:t>
            </a:r>
            <a:r>
              <a:rPr lang="it-IT" sz="1600" b="1" dirty="0" smtClean="0">
                <a:solidFill>
                  <a:prstClr val="white"/>
                </a:solidFill>
                <a:latin typeface="Times New Roman" panose="02020603050405020304" pitchFamily="18" charset="0"/>
                <a:cs typeface="Times New Roman" panose="02020603050405020304" pitchFamily="18" charset="0"/>
              </a:rPr>
              <a:t>Ma </a:t>
            </a:r>
            <a:r>
              <a:rPr lang="it-IT" sz="1600" b="1" dirty="0">
                <a:solidFill>
                  <a:prstClr val="white"/>
                </a:solidFill>
                <a:latin typeface="Times New Roman" panose="02020603050405020304" pitchFamily="18" charset="0"/>
                <a:cs typeface="Times New Roman" panose="02020603050405020304" pitchFamily="18" charset="0"/>
              </a:rPr>
              <a:t>c’è di più: dei 16 campioni che hanno fornito le prove della lavorazione dei cereali, otto hanno mostrato anche chiare tracce di grasso lattiero-caseario. </a:t>
            </a:r>
            <a:r>
              <a:rPr lang="it-IT" sz="1600" b="1" dirty="0" smtClean="0">
                <a:solidFill>
                  <a:prstClr val="white"/>
                </a:solidFill>
                <a:latin typeface="Times New Roman" panose="02020603050405020304" pitchFamily="18" charset="0"/>
                <a:cs typeface="Times New Roman" panose="02020603050405020304" pitchFamily="18" charset="0"/>
              </a:rPr>
              <a:t>Era polentina </a:t>
            </a:r>
            <a:r>
              <a:rPr lang="it-IT" sz="1600" b="1" dirty="0">
                <a:solidFill>
                  <a:prstClr val="white"/>
                </a:solidFill>
                <a:latin typeface="Times New Roman" panose="02020603050405020304" pitchFamily="18" charset="0"/>
                <a:cs typeface="Times New Roman" panose="02020603050405020304" pitchFamily="18" charset="0"/>
              </a:rPr>
              <a:t>di latte con aggiunta di </a:t>
            </a:r>
            <a:r>
              <a:rPr lang="it-IT" sz="1600" b="1" dirty="0" smtClean="0">
                <a:solidFill>
                  <a:prstClr val="white"/>
                </a:solidFill>
                <a:latin typeface="Times New Roman" panose="02020603050405020304" pitchFamily="18" charset="0"/>
                <a:cs typeface="Times New Roman" panose="02020603050405020304" pitchFamily="18" charset="0"/>
              </a:rPr>
              <a:t>burro e </a:t>
            </a:r>
            <a:r>
              <a:rPr lang="it-IT" sz="1600" b="1" dirty="0">
                <a:solidFill>
                  <a:prstClr val="white"/>
                </a:solidFill>
                <a:latin typeface="Times New Roman" panose="02020603050405020304" pitchFamily="18" charset="0"/>
                <a:cs typeface="Times New Roman" panose="02020603050405020304" pitchFamily="18" charset="0"/>
              </a:rPr>
              <a:t>formaggio. </a:t>
            </a:r>
            <a:r>
              <a:rPr lang="it-IT" sz="1600" b="1" dirty="0" smtClean="0">
                <a:solidFill>
                  <a:prstClr val="white"/>
                </a:solidFill>
                <a:latin typeface="Times New Roman" panose="02020603050405020304" pitchFamily="18" charset="0"/>
                <a:cs typeface="Times New Roman" panose="02020603050405020304" pitchFamily="18" charset="0"/>
              </a:rPr>
              <a:t>Si </a:t>
            </a:r>
            <a:r>
              <a:rPr lang="it-IT" sz="1600" b="1" dirty="0">
                <a:solidFill>
                  <a:prstClr val="white"/>
                </a:solidFill>
                <a:latin typeface="Times New Roman" panose="02020603050405020304" pitchFamily="18" charset="0"/>
                <a:cs typeface="Times New Roman" panose="02020603050405020304" pitchFamily="18" charset="0"/>
              </a:rPr>
              <a:t>tratta di una scoperta sorprendente, perché si pensava che la caseificazione si fosse sviluppata molto più </a:t>
            </a:r>
            <a:r>
              <a:rPr lang="it-IT" sz="1600" b="1" dirty="0" smtClean="0">
                <a:solidFill>
                  <a:prstClr val="white"/>
                </a:solidFill>
                <a:latin typeface="Times New Roman" panose="02020603050405020304" pitchFamily="18" charset="0"/>
                <a:cs typeface="Times New Roman" panose="02020603050405020304" pitchFamily="18" charset="0"/>
              </a:rPr>
              <a:t>tardi. Se </a:t>
            </a:r>
            <a:r>
              <a:rPr lang="it-IT" sz="1600" b="1" dirty="0">
                <a:solidFill>
                  <a:prstClr val="white"/>
                </a:solidFill>
                <a:latin typeface="Times New Roman" panose="02020603050405020304" pitchFamily="18" charset="0"/>
                <a:cs typeface="Times New Roman" panose="02020603050405020304" pitchFamily="18" charset="0"/>
              </a:rPr>
              <a:t>in un periodo in cui l’agricoltura non si era ancora completamente affermata, in zone tanto lontane come le Ebridi Esterne, il grano veniva portato da fuori, cotto in bellissime pentole di ceramica decorata non di uso comune, unito ad altri ingredienti preziosi come i latticini, in siti "speciali", dedicati al culto, consumato (durante riti particolari?), con la gente che veniva apposta anche da luoghi lontani e poi tornava a casa propria, e poi i paioli intagliati venivano gettati intenzionalmente nell’acqua, la polenta doveva essere un cibo sacro.</a:t>
            </a:r>
            <a:endParaRPr lang="it-IT" dirty="0"/>
          </a:p>
        </p:txBody>
      </p:sp>
    </p:spTree>
    <p:extLst>
      <p:ext uri="{BB962C8B-B14F-4D97-AF65-F5344CB8AC3E}">
        <p14:creationId xmlns:p14="http://schemas.microsoft.com/office/powerpoint/2010/main" val="2148726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17240" y="5652337"/>
            <a:ext cx="9144001" cy="1200329"/>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D’altra </a:t>
            </a:r>
            <a:r>
              <a:rPr lang="it-IT" b="1" dirty="0">
                <a:solidFill>
                  <a:prstClr val="white"/>
                </a:solidFill>
                <a:latin typeface="Times New Roman" panose="02020603050405020304" pitchFamily="18" charset="0"/>
                <a:cs typeface="Times New Roman" panose="02020603050405020304" pitchFamily="18" charset="0"/>
              </a:rPr>
              <a:t>parte, da tempi immemorabili le isole in mezzo ai laghi sono a simbologia femminile, rappresentano il ventre pregno e sono legate alla fertilità e alla </a:t>
            </a:r>
            <a:r>
              <a:rPr lang="it-IT" b="1" dirty="0" smtClean="0">
                <a:solidFill>
                  <a:prstClr val="white"/>
                </a:solidFill>
                <a:latin typeface="Times New Roman" panose="02020603050405020304" pitchFamily="18" charset="0"/>
                <a:cs typeface="Times New Roman" panose="02020603050405020304" pitchFamily="18" charset="0"/>
              </a:rPr>
              <a:t>sapienza. </a:t>
            </a:r>
          </a:p>
          <a:p>
            <a:r>
              <a:rPr lang="it-IT" b="1" dirty="0" smtClean="0">
                <a:solidFill>
                  <a:prstClr val="white"/>
                </a:solidFill>
                <a:latin typeface="Times New Roman" panose="02020603050405020304" pitchFamily="18" charset="0"/>
                <a:cs typeface="Times New Roman" panose="02020603050405020304" pitchFamily="18" charset="0"/>
              </a:rPr>
              <a:t>Hanno ospitato gruppi di </a:t>
            </a:r>
            <a:r>
              <a:rPr lang="it-IT" b="1" dirty="0" err="1" smtClean="0">
                <a:solidFill>
                  <a:prstClr val="white"/>
                </a:solidFill>
                <a:latin typeface="Times New Roman" panose="02020603050405020304" pitchFamily="18" charset="0"/>
                <a:cs typeface="Times New Roman" panose="02020603050405020304" pitchFamily="18" charset="0"/>
              </a:rPr>
              <a:t>druidesse</a:t>
            </a:r>
            <a:r>
              <a:rPr lang="it-IT" b="1" dirty="0" smtClean="0">
                <a:solidFill>
                  <a:prstClr val="white"/>
                </a:solidFill>
                <a:latin typeface="Times New Roman" panose="02020603050405020304" pitchFamily="18" charset="0"/>
                <a:cs typeface="Times New Roman" panose="02020603050405020304" pitchFamily="18" charset="0"/>
              </a:rPr>
              <a:t>, poi monasteri femminili e santuari dedicati a </a:t>
            </a:r>
          </a:p>
          <a:p>
            <a:r>
              <a:rPr lang="it-IT" b="1" dirty="0" smtClean="0">
                <a:solidFill>
                  <a:prstClr val="white"/>
                </a:solidFill>
                <a:latin typeface="Times New Roman" panose="02020603050405020304" pitchFamily="18" charset="0"/>
                <a:cs typeface="Times New Roman" panose="02020603050405020304" pitchFamily="18" charset="0"/>
              </a:rPr>
              <a:t>Madonne legate a riti  di fertilità di matrice pagana e origine antichissima. </a:t>
            </a:r>
            <a:endParaRPr lang="it-IT"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63"/>
            <a:ext cx="9126759" cy="570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251521" y="615752"/>
            <a:ext cx="4176464" cy="1077218"/>
          </a:xfrm>
          <a:prstGeom prst="rect">
            <a:avLst/>
          </a:prstGeom>
        </p:spPr>
        <p:txBody>
          <a:bodyPr wrap="square">
            <a:spAutoFit/>
          </a:bodyPr>
          <a:lstStyle/>
          <a:p>
            <a:r>
              <a:rPr lang="it-IT" sz="1600" b="1" dirty="0" err="1" smtClean="0">
                <a:solidFill>
                  <a:prstClr val="white"/>
                </a:solidFill>
                <a:latin typeface="Times New Roman" panose="02020603050405020304" pitchFamily="18" charset="0"/>
                <a:cs typeface="Times New Roman" panose="02020603050405020304" pitchFamily="18" charset="0"/>
              </a:rPr>
              <a:t>Bled</a:t>
            </a:r>
            <a:r>
              <a:rPr lang="it-IT" sz="1600" b="1" dirty="0" smtClean="0">
                <a:solidFill>
                  <a:prstClr val="white"/>
                </a:solidFill>
                <a:latin typeface="Times New Roman" panose="02020603050405020304" pitchFamily="18" charset="0"/>
                <a:cs typeface="Times New Roman" panose="02020603050405020304" pitchFamily="18" charset="0"/>
              </a:rPr>
              <a:t>, Slovenia: le spose devono essere portate in braccio dal marito dalla spiaggia alla chiesa dedicata alla Madonna come augurio di fertilità e prosperità</a:t>
            </a:r>
            <a:endParaRPr lang="it-IT" dirty="0"/>
          </a:p>
        </p:txBody>
      </p:sp>
    </p:spTree>
    <p:extLst>
      <p:ext uri="{BB962C8B-B14F-4D97-AF65-F5344CB8AC3E}">
        <p14:creationId xmlns:p14="http://schemas.microsoft.com/office/powerpoint/2010/main" val="3050293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204"/>
          <a:stretch/>
        </p:blipFill>
        <p:spPr bwMode="auto">
          <a:xfrm>
            <a:off x="0" y="-1264880"/>
            <a:ext cx="9874896"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467544" y="764704"/>
            <a:ext cx="3960440" cy="1200329"/>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A Monta Saint Michel è documentato il collegio di </a:t>
            </a:r>
            <a:r>
              <a:rPr lang="it-IT" b="1" dirty="0" err="1" smtClean="0">
                <a:solidFill>
                  <a:prstClr val="white"/>
                </a:solidFill>
                <a:latin typeface="Times New Roman" panose="02020603050405020304" pitchFamily="18" charset="0"/>
                <a:cs typeface="Times New Roman" panose="02020603050405020304" pitchFamily="18" charset="0"/>
              </a:rPr>
              <a:t>druidesse</a:t>
            </a:r>
            <a:r>
              <a:rPr lang="it-IT" b="1" dirty="0" smtClean="0">
                <a:solidFill>
                  <a:prstClr val="white"/>
                </a:solidFill>
                <a:latin typeface="Times New Roman" panose="02020603050405020304" pitchFamily="18" charset="0"/>
                <a:cs typeface="Times New Roman" panose="02020603050405020304" pitchFamily="18" charset="0"/>
              </a:rPr>
              <a:t>. Poi venne l’arcangelo ad ammazzare il drago, simbolo della Dea….  </a:t>
            </a:r>
            <a:endParaRPr lang="it-IT" dirty="0"/>
          </a:p>
        </p:txBody>
      </p:sp>
    </p:spTree>
    <p:extLst>
      <p:ext uri="{BB962C8B-B14F-4D97-AF65-F5344CB8AC3E}">
        <p14:creationId xmlns:p14="http://schemas.microsoft.com/office/powerpoint/2010/main" val="3049738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1" y="-3028"/>
            <a:ext cx="3347865" cy="6817251"/>
          </a:xfrm>
          <a:prstGeom prst="rect">
            <a:avLst/>
          </a:prstGeom>
        </p:spPr>
        <p:txBody>
          <a:bodyPr wrap="square">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E fu soltanto alla fine dell’800 che si scoprì che la prima cappella, rimasta nascosta per secoli sotto costruzioni successive, era dedicata alla Madonna Nera di «</a:t>
            </a:r>
            <a:r>
              <a:rPr lang="it-IT" sz="1900" b="1" dirty="0" err="1" smtClean="0">
                <a:solidFill>
                  <a:prstClr val="white"/>
                </a:solidFill>
                <a:latin typeface="Times New Roman" panose="02020603050405020304" pitchFamily="18" charset="0"/>
                <a:cs typeface="Times New Roman" panose="02020603050405020304" pitchFamily="18" charset="0"/>
              </a:rPr>
              <a:t>sous</a:t>
            </a:r>
            <a:r>
              <a:rPr lang="it-IT" sz="1900" b="1" dirty="0" smtClean="0">
                <a:solidFill>
                  <a:prstClr val="white"/>
                </a:solidFill>
                <a:latin typeface="Times New Roman" panose="02020603050405020304" pitchFamily="18" charset="0"/>
                <a:cs typeface="Times New Roman" panose="02020603050405020304" pitchFamily="18" charset="0"/>
              </a:rPr>
              <a:t> terre». Era la discendente della Gran Madre, nera come la terra fertile, su cui si edificò il primo edificio  sacro cristiano, sulle fondamenta del tempio pagano. Ad un certo punto venne definita «imbarazzante»  dalla Chiesa di Roma, venne sigillata con la statua dentro, e sopra ci costruirono le strutture consacrate a San Michele che ammazza l’animale divino. Ma prima o poi, ciò che è stato buttato fuori dalla porta rientra sempre dalla finestra….. </a:t>
            </a:r>
            <a:endParaRPr lang="it-IT" sz="1900" dirty="0"/>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843" r="3706"/>
          <a:stretch/>
        </p:blipFill>
        <p:spPr bwMode="auto">
          <a:xfrm>
            <a:off x="3347864" y="-10939"/>
            <a:ext cx="5789239" cy="6839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87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0" y="4005064"/>
            <a:ext cx="3779912" cy="446276"/>
          </a:xfrm>
          <a:prstGeom prst="rect">
            <a:avLst/>
          </a:prstGeom>
        </p:spPr>
        <p:txBody>
          <a:bodyPr wrap="square">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  </a:t>
            </a:r>
            <a:endParaRPr lang="it-IT" sz="2300" b="1" dirty="0">
              <a:solidFill>
                <a:prstClr val="white"/>
              </a:solidFill>
              <a:latin typeface="Times New Roman" panose="02020603050405020304" pitchFamily="18" charset="0"/>
              <a:cs typeface="Times New Roman" panose="02020603050405020304" pitchFamily="18" charset="0"/>
            </a:endParaRPr>
          </a:p>
        </p:txBody>
      </p:sp>
      <p:sp>
        <p:nvSpPr>
          <p:cNvPr id="9" name="CasellaDiTesto 8"/>
          <p:cNvSpPr txBox="1"/>
          <p:nvPr/>
        </p:nvSpPr>
        <p:spPr>
          <a:xfrm>
            <a:off x="0" y="5133530"/>
            <a:ext cx="9144000" cy="1754326"/>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Il pane venne molto, molto tempo dopo: non tutti potevano cuocere il pane. </a:t>
            </a:r>
            <a:r>
              <a:rPr lang="it-IT" b="1" dirty="0" smtClean="0">
                <a:solidFill>
                  <a:schemeClr val="bg1"/>
                </a:solidFill>
                <a:latin typeface="Times New Roman" panose="02020603050405020304" pitchFamily="18" charset="0"/>
                <a:cs typeface="Times New Roman" panose="02020603050405020304" pitchFamily="18" charset="0"/>
              </a:rPr>
              <a:t>C’era </a:t>
            </a:r>
            <a:r>
              <a:rPr lang="it-IT" b="1" dirty="0">
                <a:solidFill>
                  <a:schemeClr val="bg1"/>
                </a:solidFill>
                <a:latin typeface="Times New Roman" panose="02020603050405020304" pitchFamily="18" charset="0"/>
                <a:cs typeface="Times New Roman" panose="02020603050405020304" pitchFamily="18" charset="0"/>
              </a:rPr>
              <a:t>bisogno di un forno, che doveva essere scaldato </a:t>
            </a:r>
            <a:r>
              <a:rPr lang="it-IT" b="1" dirty="0" smtClean="0">
                <a:solidFill>
                  <a:schemeClr val="bg1"/>
                </a:solidFill>
                <a:latin typeface="Times New Roman" panose="02020603050405020304" pitchFamily="18" charset="0"/>
                <a:cs typeface="Times New Roman" panose="02020603050405020304" pitchFamily="18" charset="0"/>
              </a:rPr>
              <a:t>prima </a:t>
            </a:r>
            <a:r>
              <a:rPr lang="it-IT" b="1" dirty="0">
                <a:solidFill>
                  <a:schemeClr val="bg1"/>
                </a:solidFill>
                <a:latin typeface="Times New Roman" panose="02020603050405020304" pitchFamily="18" charset="0"/>
                <a:cs typeface="Times New Roman" panose="02020603050405020304" pitchFamily="18" charset="0"/>
              </a:rPr>
              <a:t>che si potesse usare, e la legna è sempre stata </a:t>
            </a:r>
            <a:r>
              <a:rPr lang="it-IT" b="1" dirty="0" smtClean="0">
                <a:solidFill>
                  <a:schemeClr val="bg1"/>
                </a:solidFill>
                <a:latin typeface="Times New Roman" panose="02020603050405020304" pitchFamily="18" charset="0"/>
                <a:cs typeface="Times New Roman" panose="02020603050405020304" pitchFamily="18" charset="0"/>
              </a:rPr>
              <a:t>risorsa </a:t>
            </a:r>
            <a:r>
              <a:rPr lang="it-IT" b="1" dirty="0">
                <a:solidFill>
                  <a:schemeClr val="bg1"/>
                </a:solidFill>
                <a:latin typeface="Times New Roman" panose="02020603050405020304" pitchFamily="18" charset="0"/>
                <a:cs typeface="Times New Roman" panose="02020603050405020304" pitchFamily="18" charset="0"/>
              </a:rPr>
              <a:t>preziosa da non </a:t>
            </a:r>
            <a:r>
              <a:rPr lang="it-IT" b="1" dirty="0" smtClean="0">
                <a:solidFill>
                  <a:schemeClr val="bg1"/>
                </a:solidFill>
                <a:latin typeface="Times New Roman" panose="02020603050405020304" pitchFamily="18" charset="0"/>
                <a:cs typeface="Times New Roman" panose="02020603050405020304" pitchFamily="18" charset="0"/>
              </a:rPr>
              <a:t>sprecare. </a:t>
            </a:r>
            <a:r>
              <a:rPr lang="it-IT" b="1" dirty="0">
                <a:solidFill>
                  <a:schemeClr val="bg1"/>
                </a:solidFill>
                <a:latin typeface="Times New Roman" panose="02020603050405020304" pitchFamily="18" charset="0"/>
                <a:cs typeface="Times New Roman" panose="02020603050405020304" pitchFamily="18" charset="0"/>
              </a:rPr>
              <a:t>C’era bisogno di mettersi d’accordo fra vicini, </a:t>
            </a:r>
            <a:r>
              <a:rPr lang="it-IT" b="1" dirty="0" smtClean="0">
                <a:solidFill>
                  <a:schemeClr val="bg1"/>
                </a:solidFill>
                <a:latin typeface="Times New Roman" panose="02020603050405020304" pitchFamily="18" charset="0"/>
                <a:cs typeface="Times New Roman" panose="02020603050405020304" pitchFamily="18" charset="0"/>
              </a:rPr>
              <a:t>il forno perché doveva </a:t>
            </a:r>
            <a:r>
              <a:rPr lang="it-IT" b="1" dirty="0">
                <a:solidFill>
                  <a:schemeClr val="bg1"/>
                </a:solidFill>
                <a:latin typeface="Times New Roman" panose="02020603050405020304" pitchFamily="18" charset="0"/>
                <a:cs typeface="Times New Roman" panose="02020603050405020304" pitchFamily="18" charset="0"/>
              </a:rPr>
              <a:t>essere sorvegliato perché non si </a:t>
            </a:r>
            <a:r>
              <a:rPr lang="it-IT" b="1" dirty="0" smtClean="0">
                <a:solidFill>
                  <a:schemeClr val="bg1"/>
                </a:solidFill>
                <a:latin typeface="Times New Roman" panose="02020603050405020304" pitchFamily="18" charset="0"/>
                <a:cs typeface="Times New Roman" panose="02020603050405020304" pitchFamily="18" charset="0"/>
              </a:rPr>
              <a:t>spegnesse… Al </a:t>
            </a:r>
            <a:r>
              <a:rPr lang="it-IT" b="1" dirty="0">
                <a:solidFill>
                  <a:schemeClr val="bg1"/>
                </a:solidFill>
                <a:latin typeface="Times New Roman" panose="02020603050405020304" pitchFamily="18" charset="0"/>
                <a:cs typeface="Times New Roman" panose="02020603050405020304" pitchFamily="18" charset="0"/>
              </a:rPr>
              <a:t>contrario la polenta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era qualcosa che si faceva in maniera semplice e immediata. Cucinava.  Senza sprecare legna, mentre </a:t>
            </a:r>
            <a:r>
              <a:rPr lang="it-IT" b="1" dirty="0">
                <a:solidFill>
                  <a:schemeClr val="bg1"/>
                </a:solidFill>
                <a:latin typeface="Times New Roman" panose="02020603050405020304" pitchFamily="18" charset="0"/>
                <a:cs typeface="Times New Roman" panose="02020603050405020304" pitchFamily="18" charset="0"/>
              </a:rPr>
              <a:t>si scaldava casa, si metteva su acqua e farina </a:t>
            </a:r>
            <a:r>
              <a:rPr lang="it-IT" b="1" dirty="0" smtClean="0">
                <a:solidFill>
                  <a:schemeClr val="bg1"/>
                </a:solidFill>
                <a:latin typeface="Times New Roman" panose="02020603050405020304" pitchFamily="18" charset="0"/>
                <a:cs typeface="Times New Roman" panose="02020603050405020304" pitchFamily="18" charset="0"/>
              </a:rPr>
              <a:t>e </a:t>
            </a:r>
            <a:r>
              <a:rPr lang="it-IT" b="1" dirty="0">
                <a:solidFill>
                  <a:schemeClr val="bg1"/>
                </a:solidFill>
                <a:latin typeface="Times New Roman" panose="02020603050405020304" pitchFamily="18" charset="0"/>
                <a:cs typeface="Times New Roman" panose="02020603050405020304" pitchFamily="18" charset="0"/>
              </a:rPr>
              <a:t>dopo </a:t>
            </a:r>
            <a:r>
              <a:rPr lang="it-IT" b="1" dirty="0" smtClean="0">
                <a:solidFill>
                  <a:schemeClr val="bg1"/>
                </a:solidFill>
                <a:latin typeface="Times New Roman" panose="02020603050405020304" pitchFamily="18" charset="0"/>
                <a:cs typeface="Times New Roman" panose="02020603050405020304" pitchFamily="18" charset="0"/>
              </a:rPr>
              <a:t>un </a:t>
            </a:r>
            <a:r>
              <a:rPr lang="it-IT" b="1" dirty="0">
                <a:solidFill>
                  <a:schemeClr val="bg1"/>
                </a:solidFill>
                <a:latin typeface="Times New Roman" panose="02020603050405020304" pitchFamily="18" charset="0"/>
                <a:cs typeface="Times New Roman" panose="02020603050405020304" pitchFamily="18" charset="0"/>
              </a:rPr>
              <a:t>po’ era pronta. </a:t>
            </a:r>
            <a:endParaRPr lang="it-IT" b="1" dirty="0" smtClean="0">
              <a:solidFill>
                <a:schemeClr val="bg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2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1708" y="-10188"/>
            <a:ext cx="4572000" cy="954107"/>
          </a:xfrm>
          <a:prstGeom prst="rect">
            <a:avLst/>
          </a:prstGeom>
        </p:spPr>
        <p:txBody>
          <a:bodyPr>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Giordania, forno da pane, 12.000 a.C.</a:t>
            </a:r>
          </a:p>
          <a:p>
            <a:r>
              <a:rPr lang="it-IT" sz="1400" b="1" dirty="0" smtClean="0">
                <a:solidFill>
                  <a:prstClr val="white"/>
                </a:solidFill>
                <a:latin typeface="Times New Roman" panose="02020603050405020304" pitchFamily="18" charset="0"/>
                <a:cs typeface="Times New Roman" panose="02020603050405020304" pitchFamily="18" charset="0"/>
              </a:rPr>
              <a:t>Anche in questo caso bisognerebbe </a:t>
            </a:r>
          </a:p>
          <a:p>
            <a:r>
              <a:rPr lang="it-IT" sz="1400" b="1" dirty="0" smtClean="0">
                <a:solidFill>
                  <a:prstClr val="white"/>
                </a:solidFill>
                <a:latin typeface="Times New Roman" panose="02020603050405020304" pitchFamily="18" charset="0"/>
                <a:cs typeface="Times New Roman" panose="02020603050405020304" pitchFamily="18" charset="0"/>
              </a:rPr>
              <a:t>retrodatare la «rivoluzione </a:t>
            </a:r>
          </a:p>
          <a:p>
            <a:r>
              <a:rPr lang="it-IT" sz="1400" b="1" dirty="0" smtClean="0">
                <a:solidFill>
                  <a:prstClr val="white"/>
                </a:solidFill>
                <a:latin typeface="Times New Roman" panose="02020603050405020304" pitchFamily="18" charset="0"/>
                <a:cs typeface="Times New Roman" panose="02020603050405020304" pitchFamily="18" charset="0"/>
              </a:rPr>
              <a:t>agricola»…. </a:t>
            </a:r>
            <a:endParaRPr lang="it-IT" dirty="0"/>
          </a:p>
        </p:txBody>
      </p:sp>
    </p:spTree>
    <p:extLst>
      <p:ext uri="{BB962C8B-B14F-4D97-AF65-F5344CB8AC3E}">
        <p14:creationId xmlns:p14="http://schemas.microsoft.com/office/powerpoint/2010/main" val="3171686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10242" y="5623455"/>
            <a:ext cx="9144001" cy="1200329"/>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A Orta San Giulio esiste tuttora uno dei più grandi monasteri femminili benedettini d’Europa, centro studi e sede di una prestigiosa scuola di restauro di antichi tessuti e manoscritti, fondato su un tempio pagano e più volte ricostruito. E malgrado </a:t>
            </a:r>
          </a:p>
          <a:p>
            <a:r>
              <a:rPr lang="it-IT" b="1" dirty="0" smtClean="0">
                <a:solidFill>
                  <a:prstClr val="white"/>
                </a:solidFill>
                <a:latin typeface="Times New Roman" panose="02020603050405020304" pitchFamily="18" charset="0"/>
                <a:cs typeface="Times New Roman" panose="02020603050405020304" pitchFamily="18" charset="0"/>
              </a:rPr>
              <a:t>San Giulio avesse cacciato i serpenti (parenti stretti dei draghi) 17 secoli fa…..</a:t>
            </a:r>
            <a:r>
              <a:rPr lang="it-IT" sz="1600" b="1" dirty="0" smtClean="0">
                <a:solidFill>
                  <a:prstClr val="white"/>
                </a:solidFill>
                <a:latin typeface="Times New Roman" panose="02020603050405020304" pitchFamily="18" charset="0"/>
                <a:cs typeface="Times New Roman" panose="02020603050405020304" pitchFamily="18" charset="0"/>
              </a:rPr>
              <a:t>.</a:t>
            </a:r>
            <a:endParaRPr lang="it-IT" dirty="0">
              <a:solidFill>
                <a:prstClr val="black"/>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7" y="0"/>
            <a:ext cx="9123512" cy="569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223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5122415" y="-12032"/>
            <a:ext cx="4021585" cy="6817251"/>
          </a:xfrm>
          <a:prstGeom prst="rect">
            <a:avLst/>
          </a:prstGeom>
        </p:spPr>
        <p:txBody>
          <a:bodyPr wrap="square">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Il più grande dei serpenti, che in realtà era una dragonessa, si rifugiò in una grotta dove c’era una sorgente d’acqua, e poi un pozzo….. Così l’Orchessa faceva la guardia al pozzo, e qui si radunavano anche le streghe….. Ma la presenza della </a:t>
            </a:r>
            <a:r>
              <a:rPr lang="it-IT" sz="1900" b="1" dirty="0" err="1" smtClean="0">
                <a:solidFill>
                  <a:prstClr val="white"/>
                </a:solidFill>
                <a:latin typeface="Times New Roman" panose="02020603050405020304" pitchFamily="18" charset="0"/>
                <a:cs typeface="Times New Roman" panose="02020603050405020304" pitchFamily="18" charset="0"/>
              </a:rPr>
              <a:t>rettilessa</a:t>
            </a:r>
            <a:r>
              <a:rPr lang="it-IT" sz="1900" b="1" dirty="0" smtClean="0">
                <a:solidFill>
                  <a:prstClr val="white"/>
                </a:solidFill>
                <a:latin typeface="Times New Roman" panose="02020603050405020304" pitchFamily="18" charset="0"/>
                <a:cs typeface="Times New Roman" panose="02020603050405020304" pitchFamily="18" charset="0"/>
              </a:rPr>
              <a:t> non faceva paura a nessuno, e la gente si rifugiava nell’antro   a prendere il fresco nelle giornate particolarmente calde…… e fu proprio lì che fu rinvenuta,  non si sa bene quando, una delle sue vertebre pietrificate: che venne subito portata in chiesa, e da allora sta appesa in sacrestia</a:t>
            </a:r>
            <a:r>
              <a:rPr lang="it-IT" sz="1900" b="1" dirty="0">
                <a:solidFill>
                  <a:prstClr val="white"/>
                </a:solidFill>
                <a:latin typeface="Times New Roman" panose="02020603050405020304" pitchFamily="18" charset="0"/>
                <a:cs typeface="Times New Roman" panose="02020603050405020304" pitchFamily="18" charset="0"/>
              </a:rPr>
              <a:t>. Verso la fine dell’Ottocento venne costruita sul promontorio una imponente </a:t>
            </a:r>
            <a:r>
              <a:rPr lang="it-IT" sz="1900" b="1" dirty="0" smtClean="0">
                <a:solidFill>
                  <a:prstClr val="white"/>
                </a:solidFill>
                <a:latin typeface="Times New Roman" panose="02020603050405020304" pitchFamily="18" charset="0"/>
                <a:cs typeface="Times New Roman" panose="02020603050405020304" pitchFamily="18" charset="0"/>
              </a:rPr>
              <a:t>e lussuosa </a:t>
            </a:r>
            <a:r>
              <a:rPr lang="it-IT" sz="1900" b="1" dirty="0">
                <a:solidFill>
                  <a:prstClr val="white"/>
                </a:solidFill>
                <a:latin typeface="Times New Roman" panose="02020603050405020304" pitchFamily="18" charset="0"/>
                <a:cs typeface="Times New Roman" panose="02020603050405020304" pitchFamily="18" charset="0"/>
              </a:rPr>
              <a:t>villa – la famosa Villa Curioni-Mazzetti – e la grotta venne incorporata </a:t>
            </a:r>
            <a:r>
              <a:rPr lang="it-IT" sz="1900" b="1" dirty="0" smtClean="0">
                <a:solidFill>
                  <a:prstClr val="white"/>
                </a:solidFill>
                <a:latin typeface="Times New Roman" panose="02020603050405020304" pitchFamily="18" charset="0"/>
                <a:cs typeface="Times New Roman" panose="02020603050405020304" pitchFamily="18" charset="0"/>
              </a:rPr>
              <a:t>in una </a:t>
            </a:r>
            <a:r>
              <a:rPr lang="it-IT" sz="1900" b="1" dirty="0">
                <a:solidFill>
                  <a:prstClr val="white"/>
                </a:solidFill>
                <a:latin typeface="Times New Roman" panose="02020603050405020304" pitchFamily="18" charset="0"/>
                <a:cs typeface="Times New Roman" panose="02020603050405020304" pitchFamily="18" charset="0"/>
              </a:rPr>
              <a:t>delle sue </a:t>
            </a:r>
            <a:endParaRPr lang="it-IT" sz="1900" b="1" dirty="0" smtClean="0">
              <a:solidFill>
                <a:prstClr val="white"/>
              </a:solidFill>
              <a:latin typeface="Times New Roman" panose="02020603050405020304" pitchFamily="18" charset="0"/>
              <a:cs typeface="Times New Roman" panose="02020603050405020304" pitchFamily="18" charset="0"/>
            </a:endParaRPr>
          </a:p>
          <a:p>
            <a:r>
              <a:rPr lang="it-IT" sz="1900" b="1" dirty="0" smtClean="0">
                <a:solidFill>
                  <a:prstClr val="white"/>
                </a:solidFill>
                <a:latin typeface="Times New Roman" panose="02020603050405020304" pitchFamily="18" charset="0"/>
                <a:cs typeface="Times New Roman" panose="02020603050405020304" pitchFamily="18" charset="0"/>
              </a:rPr>
              <a:t>stanze</a:t>
            </a:r>
            <a:r>
              <a:rPr lang="it-IT" sz="1900" b="1" dirty="0">
                <a:solidFill>
                  <a:prstClr val="white"/>
                </a:solidFill>
                <a:latin typeface="Times New Roman" panose="02020603050405020304" pitchFamily="18" charset="0"/>
                <a:cs typeface="Times New Roman" panose="02020603050405020304" pitchFamily="18" charset="0"/>
              </a:rPr>
              <a:t>, restando accessibile </a:t>
            </a:r>
            <a:endParaRPr lang="it-IT" sz="1900" b="1" dirty="0" smtClean="0">
              <a:solidFill>
                <a:prstClr val="white"/>
              </a:solidFill>
              <a:latin typeface="Times New Roman" panose="02020603050405020304" pitchFamily="18" charset="0"/>
              <a:cs typeface="Times New Roman" panose="02020603050405020304" pitchFamily="18" charset="0"/>
            </a:endParaRPr>
          </a:p>
          <a:p>
            <a:r>
              <a:rPr lang="it-IT" sz="1900" b="1" dirty="0" smtClean="0">
                <a:solidFill>
                  <a:prstClr val="white"/>
                </a:solidFill>
                <a:latin typeface="Times New Roman" panose="02020603050405020304" pitchFamily="18" charset="0"/>
                <a:cs typeface="Times New Roman" panose="02020603050405020304" pitchFamily="18" charset="0"/>
              </a:rPr>
              <a:t>solo </a:t>
            </a:r>
            <a:r>
              <a:rPr lang="it-IT" sz="1900" b="1" dirty="0">
                <a:solidFill>
                  <a:prstClr val="white"/>
                </a:solidFill>
                <a:latin typeface="Times New Roman" panose="02020603050405020304" pitchFamily="18" charset="0"/>
                <a:cs typeface="Times New Roman" panose="02020603050405020304" pitchFamily="18" charset="0"/>
              </a:rPr>
              <a:t>ai proprietari. </a:t>
            </a:r>
            <a:endParaRPr lang="it-IT" sz="1900" dirty="0">
              <a:solidFill>
                <a:prstClr val="black"/>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22415" cy="684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063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252" y="4352553"/>
            <a:ext cx="3327748" cy="25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9938" y="4126672"/>
            <a:ext cx="2555777" cy="2723823"/>
          </a:xfrm>
          <a:prstGeom prst="rect">
            <a:avLst/>
          </a:prstGeom>
          <a:solidFill>
            <a:srgbClr val="482400"/>
          </a:solidFill>
        </p:spPr>
        <p:txBody>
          <a:bodyPr wrap="square">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Ma il drago c’è ancora, e fino al 1920 veniva portato in testa alle processioni delle rogazioni con la bocca piena di spighe…… le stesse che servivano, probabilmente, per fare la polenta sacra. </a:t>
            </a:r>
            <a:endParaRPr lang="it-IT" dirty="0"/>
          </a:p>
        </p:txBody>
      </p:sp>
    </p:spTree>
    <p:extLst>
      <p:ext uri="{BB962C8B-B14F-4D97-AF65-F5344CB8AC3E}">
        <p14:creationId xmlns:p14="http://schemas.microsoft.com/office/powerpoint/2010/main" val="1428733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10242" y="5623455"/>
            <a:ext cx="9144001" cy="1200329"/>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A Orta San Giulio esiste tuttora uno dei più grandi monasteri femminili benedettini d’Europa, centro studi e sede di una prestigiosa scuola di restauro di antichi tessuti e manoscritti, fondato su un tempio pagano e più volte ricostruito. E malgrado </a:t>
            </a:r>
          </a:p>
          <a:p>
            <a:r>
              <a:rPr lang="it-IT" b="1" dirty="0" smtClean="0">
                <a:solidFill>
                  <a:prstClr val="white"/>
                </a:solidFill>
                <a:latin typeface="Times New Roman" panose="02020603050405020304" pitchFamily="18" charset="0"/>
                <a:cs typeface="Times New Roman" panose="02020603050405020304" pitchFamily="18" charset="0"/>
              </a:rPr>
              <a:t>San Giulio avesse cacciato i serpenti (parenti stretti dei draghi) 17 secoli fa…..</a:t>
            </a:r>
            <a:r>
              <a:rPr lang="it-IT" sz="1600" b="1" dirty="0" smtClean="0">
                <a:solidFill>
                  <a:prstClr val="white"/>
                </a:solidFill>
                <a:latin typeface="Times New Roman" panose="02020603050405020304" pitchFamily="18" charset="0"/>
                <a:cs typeface="Times New Roman" panose="02020603050405020304" pitchFamily="18" charset="0"/>
              </a:rPr>
              <a:t>.</a:t>
            </a:r>
            <a:endParaRPr lang="it-IT" dirty="0">
              <a:solidFill>
                <a:prstClr val="black"/>
              </a:solidFill>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1" y="-32265"/>
            <a:ext cx="9126253" cy="684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7668344" y="-25842"/>
            <a:ext cx="1475656" cy="6817251"/>
          </a:xfrm>
          <a:prstGeom prst="rect">
            <a:avLst/>
          </a:prstGeom>
        </p:spPr>
        <p:txBody>
          <a:bodyPr wrap="square">
            <a:spAutoFit/>
          </a:bodyPr>
          <a:lstStyle/>
          <a:p>
            <a:r>
              <a:rPr lang="it-IT" sz="1900" b="1" dirty="0">
                <a:solidFill>
                  <a:prstClr val="white"/>
                </a:solidFill>
                <a:latin typeface="Times New Roman" panose="02020603050405020304" pitchFamily="18" charset="0"/>
                <a:cs typeface="Times New Roman" panose="02020603050405020304" pitchFamily="18" charset="0"/>
              </a:rPr>
              <a:t>La presenza di una dea del grano, e di tradizioni precristiane femminili connesse ai primi frutti del  raccolto e alla preparazione della polenta, si conservarono per lunghi secoli</a:t>
            </a:r>
            <a:r>
              <a:rPr lang="it-IT" sz="1900" b="1" dirty="0" smtClean="0">
                <a:solidFill>
                  <a:prstClr val="white"/>
                </a:solidFill>
                <a:latin typeface="Times New Roman" panose="02020603050405020304" pitchFamily="18" charset="0"/>
                <a:cs typeface="Times New Roman" panose="02020603050405020304" pitchFamily="18" charset="0"/>
              </a:rPr>
              <a:t>. Una delle Madri della prima trinità –femminile – porta un fascio di spighe……</a:t>
            </a:r>
            <a:endParaRPr lang="it-IT" dirty="0"/>
          </a:p>
        </p:txBody>
      </p:sp>
    </p:spTree>
    <p:extLst>
      <p:ext uri="{BB962C8B-B14F-4D97-AF65-F5344CB8AC3E}">
        <p14:creationId xmlns:p14="http://schemas.microsoft.com/office/powerpoint/2010/main" val="716570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4788024" y="-12032"/>
            <a:ext cx="4355977" cy="384721"/>
          </a:xfrm>
          <a:prstGeom prst="rect">
            <a:avLst/>
          </a:prstGeom>
        </p:spPr>
        <p:txBody>
          <a:bodyPr wrap="square">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 </a:t>
            </a:r>
            <a:endParaRPr lang="it-IT" sz="1900" dirty="0">
              <a:solidFill>
                <a:prstClr val="black"/>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857"/>
            <a:ext cx="5009398" cy="687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4632191" y="141564"/>
            <a:ext cx="4518621" cy="6817251"/>
          </a:xfrm>
          <a:prstGeom prst="rect">
            <a:avLst/>
          </a:prstGeom>
        </p:spPr>
        <p:txBody>
          <a:bodyPr wrap="square">
            <a:spAutoFit/>
          </a:bodyPr>
          <a:lstStyle/>
          <a:p>
            <a:pPr lvl="0"/>
            <a:r>
              <a:rPr lang="it-IT" sz="1900" b="1" dirty="0">
                <a:solidFill>
                  <a:prstClr val="white"/>
                </a:solidFill>
                <a:latin typeface="Times New Roman" panose="02020603050405020304" pitchFamily="18" charset="0"/>
                <a:cs typeface="Times New Roman" panose="02020603050405020304" pitchFamily="18" charset="0"/>
              </a:rPr>
              <a:t>Ecco la descrizione di uno di questi riti in Irlanda, del folklorista </a:t>
            </a:r>
            <a:r>
              <a:rPr lang="it-IT" sz="1900" b="1" dirty="0" smtClean="0">
                <a:solidFill>
                  <a:prstClr val="white"/>
                </a:solidFill>
                <a:latin typeface="Times New Roman" panose="02020603050405020304" pitchFamily="18" charset="0"/>
                <a:cs typeface="Times New Roman" panose="02020603050405020304" pitchFamily="18" charset="0"/>
              </a:rPr>
              <a:t>K. </a:t>
            </a:r>
            <a:r>
              <a:rPr lang="it-IT" sz="1900" b="1" dirty="0" err="1" smtClean="0">
                <a:solidFill>
                  <a:prstClr val="white"/>
                </a:solidFill>
                <a:latin typeface="Times New Roman" panose="02020603050405020304" pitchFamily="18" charset="0"/>
                <a:cs typeface="Times New Roman" panose="02020603050405020304" pitchFamily="18" charset="0"/>
              </a:rPr>
              <a:t>Danaher</a:t>
            </a:r>
            <a:r>
              <a:rPr lang="it-IT" sz="1900" b="1" dirty="0" smtClean="0">
                <a:solidFill>
                  <a:prstClr val="white"/>
                </a:solidFill>
                <a:latin typeface="Times New Roman" panose="02020603050405020304" pitchFamily="18" charset="0"/>
                <a:cs typeface="Times New Roman" panose="02020603050405020304" pitchFamily="18" charset="0"/>
              </a:rPr>
              <a:t>: </a:t>
            </a:r>
          </a:p>
          <a:p>
            <a:pPr lvl="0"/>
            <a:endParaRPr lang="it-IT" sz="1400" b="1" dirty="0">
              <a:solidFill>
                <a:prstClr val="white"/>
              </a:solidFill>
              <a:latin typeface="Times New Roman" panose="02020603050405020304" pitchFamily="18" charset="0"/>
              <a:cs typeface="Times New Roman" panose="02020603050405020304" pitchFamily="18" charset="0"/>
            </a:endParaRPr>
          </a:p>
          <a:p>
            <a:pPr lvl="0"/>
            <a:r>
              <a:rPr lang="it-IT" sz="1900" b="1" dirty="0" smtClean="0">
                <a:solidFill>
                  <a:prstClr val="white"/>
                </a:solidFill>
                <a:latin typeface="Times New Roman" panose="02020603050405020304" pitchFamily="18" charset="0"/>
                <a:cs typeface="Times New Roman" panose="02020603050405020304" pitchFamily="18" charset="0"/>
              </a:rPr>
              <a:t>….»il </a:t>
            </a:r>
            <a:r>
              <a:rPr lang="it-IT" sz="1900" b="1" dirty="0">
                <a:solidFill>
                  <a:prstClr val="white"/>
                </a:solidFill>
                <a:latin typeface="Times New Roman" panose="02020603050405020304" pitchFamily="18" charset="0"/>
                <a:cs typeface="Times New Roman" panose="02020603050405020304" pitchFamily="18" charset="0"/>
              </a:rPr>
              <a:t>primo grano doveva essere cucinato prima di sera, ma il complesso e faticoso lavoro di  mietitura, trebbiatura, vagliatura, essiccazione, macinazione e setacciatura poteva essere evitato da un’operazione chiamata “incendio della paglia”. Si prendeva l'estremità della spiga dell'ultimo covone  e si dava alle fiamme,  in modo che la pula bruciasse </a:t>
            </a:r>
            <a:r>
              <a:rPr lang="it-IT" sz="1900" b="1" dirty="0" smtClean="0">
                <a:solidFill>
                  <a:prstClr val="white"/>
                </a:solidFill>
                <a:latin typeface="Times New Roman" panose="02020603050405020304" pitchFamily="18" charset="0"/>
                <a:cs typeface="Times New Roman" panose="02020603050405020304" pitchFamily="18" charset="0"/>
              </a:rPr>
              <a:t>e il </a:t>
            </a:r>
            <a:r>
              <a:rPr lang="it-IT" sz="1900" b="1" dirty="0">
                <a:solidFill>
                  <a:prstClr val="white"/>
                </a:solidFill>
                <a:latin typeface="Times New Roman" panose="02020603050405020304" pitchFamily="18" charset="0"/>
                <a:cs typeface="Times New Roman" panose="02020603050405020304" pitchFamily="18" charset="0"/>
              </a:rPr>
              <a:t>grano si seccasse; poi veniva lavato per pulirlo dalle ceneri e macinato nella macina. Si faceva ancora nel XVII secolo. Solo nel 1634 fu emanata una legge per proibire questa usanza  per evitare sprechi. Il grano fu preparato in questo modo per un visitatore inaspettato, che lo mangiò e pensò che non aveva mai mangiato, e nemmeno assaggiato, </a:t>
            </a:r>
            <a:endParaRPr lang="it-IT" sz="1900" b="1" dirty="0" smtClean="0">
              <a:solidFill>
                <a:prstClr val="white"/>
              </a:solidFill>
              <a:latin typeface="Times New Roman" panose="02020603050405020304" pitchFamily="18" charset="0"/>
              <a:cs typeface="Times New Roman" panose="02020603050405020304" pitchFamily="18" charset="0"/>
            </a:endParaRPr>
          </a:p>
          <a:p>
            <a:pPr lvl="0"/>
            <a:r>
              <a:rPr lang="it-IT" sz="1900" b="1" dirty="0" smtClean="0">
                <a:solidFill>
                  <a:prstClr val="white"/>
                </a:solidFill>
                <a:latin typeface="Times New Roman" panose="02020603050405020304" pitchFamily="18" charset="0"/>
                <a:cs typeface="Times New Roman" panose="02020603050405020304" pitchFamily="18" charset="0"/>
              </a:rPr>
              <a:t>un cibo </a:t>
            </a:r>
            <a:r>
              <a:rPr lang="it-IT" sz="1900" b="1" dirty="0">
                <a:solidFill>
                  <a:prstClr val="white"/>
                </a:solidFill>
                <a:latin typeface="Times New Roman" panose="02020603050405020304" pitchFamily="18" charset="0"/>
                <a:cs typeface="Times New Roman" panose="02020603050405020304" pitchFamily="18" charset="0"/>
              </a:rPr>
              <a:t>migliore, tanto saporito e  </a:t>
            </a:r>
            <a:endParaRPr lang="it-IT" sz="1900" b="1" dirty="0" smtClean="0">
              <a:solidFill>
                <a:prstClr val="white"/>
              </a:solidFill>
              <a:latin typeface="Times New Roman" panose="02020603050405020304" pitchFamily="18" charset="0"/>
              <a:cs typeface="Times New Roman" panose="02020603050405020304" pitchFamily="18" charset="0"/>
            </a:endParaRPr>
          </a:p>
          <a:p>
            <a:pPr lvl="0"/>
            <a:r>
              <a:rPr lang="it-IT" sz="1900" b="1" dirty="0" smtClean="0">
                <a:solidFill>
                  <a:prstClr val="white"/>
                </a:solidFill>
                <a:latin typeface="Times New Roman" panose="02020603050405020304" pitchFamily="18" charset="0"/>
                <a:cs typeface="Times New Roman" panose="02020603050405020304" pitchFamily="18" charset="0"/>
              </a:rPr>
              <a:t>salutare</a:t>
            </a:r>
            <a:r>
              <a:rPr lang="it-IT" sz="1900" b="1" dirty="0">
                <a:solidFill>
                  <a:prstClr val="white"/>
                </a:solidFill>
                <a:latin typeface="Times New Roman" panose="02020603050405020304" pitchFamily="18" charset="0"/>
                <a:cs typeface="Times New Roman" panose="02020603050405020304" pitchFamily="18" charset="0"/>
              </a:rPr>
              <a:t>, </a:t>
            </a:r>
            <a:r>
              <a:rPr lang="it-IT" sz="1900" b="1" dirty="0" smtClean="0">
                <a:solidFill>
                  <a:prstClr val="white"/>
                </a:solidFill>
                <a:latin typeface="Times New Roman" panose="02020603050405020304" pitchFamily="18" charset="0"/>
                <a:cs typeface="Times New Roman" panose="02020603050405020304" pitchFamily="18" charset="0"/>
              </a:rPr>
              <a:t>così </a:t>
            </a:r>
            <a:r>
              <a:rPr lang="it-IT" sz="1900" b="1" dirty="0">
                <a:solidFill>
                  <a:prstClr val="white"/>
                </a:solidFill>
                <a:latin typeface="Times New Roman" panose="02020603050405020304" pitchFamily="18" charset="0"/>
                <a:cs typeface="Times New Roman" panose="02020603050405020304" pitchFamily="18" charset="0"/>
              </a:rPr>
              <a:t>ricco e pieno di </a:t>
            </a:r>
            <a:r>
              <a:rPr lang="it-IT" sz="1900" b="1" dirty="0" smtClean="0">
                <a:solidFill>
                  <a:prstClr val="white"/>
                </a:solidFill>
                <a:latin typeface="Times New Roman" panose="02020603050405020304" pitchFamily="18" charset="0"/>
                <a:cs typeface="Times New Roman" panose="02020603050405020304" pitchFamily="18" charset="0"/>
              </a:rPr>
              <a:t>energia» ….. </a:t>
            </a:r>
            <a:endParaRPr lang="it-IT" sz="19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4801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4788024" y="-12032"/>
            <a:ext cx="4355977" cy="384721"/>
          </a:xfrm>
          <a:prstGeom prst="rect">
            <a:avLst/>
          </a:prstGeom>
        </p:spPr>
        <p:txBody>
          <a:bodyPr wrap="square">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 </a:t>
            </a:r>
            <a:endParaRPr lang="it-IT" sz="1900" dirty="0">
              <a:solidFill>
                <a:prstClr val="black"/>
              </a:solidFill>
            </a:endParaRPr>
          </a:p>
        </p:txBody>
      </p:sp>
      <p:sp>
        <p:nvSpPr>
          <p:cNvPr id="3" name="Rettangolo 2"/>
          <p:cNvSpPr/>
          <p:nvPr/>
        </p:nvSpPr>
        <p:spPr>
          <a:xfrm>
            <a:off x="107504" y="-26904"/>
            <a:ext cx="3933409" cy="6370975"/>
          </a:xfrm>
          <a:prstGeom prst="rect">
            <a:avLst/>
          </a:prstGeom>
        </p:spPr>
        <p:txBody>
          <a:bodyPr wrap="square">
            <a:spAutoFit/>
          </a:bodyPr>
          <a:lstStyle/>
          <a:p>
            <a:pPr lvl="0"/>
            <a:r>
              <a:rPr lang="it-IT" sz="2400" b="1" dirty="0">
                <a:solidFill>
                  <a:prstClr val="white"/>
                </a:solidFill>
                <a:latin typeface="Times New Roman" panose="02020603050405020304" pitchFamily="18" charset="0"/>
                <a:cs typeface="Times New Roman" panose="02020603050405020304" pitchFamily="18" charset="0"/>
              </a:rPr>
              <a:t>La prima polenta col primo grano era fatta con metodi ancestrali (il debbio), era un rito arcaico celebrato dalle donne, e riecheggiava il piacere e insieme la sacralità del raccolto  che precedevano il cristianesimo di diecimila </a:t>
            </a:r>
            <a:r>
              <a:rPr lang="it-IT" sz="2400" b="1" dirty="0" smtClean="0">
                <a:solidFill>
                  <a:prstClr val="white"/>
                </a:solidFill>
                <a:latin typeface="Times New Roman" panose="02020603050405020304" pitchFamily="18" charset="0"/>
                <a:cs typeface="Times New Roman" panose="02020603050405020304" pitchFamily="18" charset="0"/>
              </a:rPr>
              <a:t>anni. Assieme al rito si ricordava una </a:t>
            </a:r>
            <a:r>
              <a:rPr lang="it-IT" sz="2400" b="1" dirty="0">
                <a:solidFill>
                  <a:prstClr val="white"/>
                </a:solidFill>
                <a:latin typeface="Times New Roman" panose="02020603050405020304" pitchFamily="18" charset="0"/>
                <a:cs typeface="Times New Roman" panose="02020603050405020304" pitchFamily="18" charset="0"/>
              </a:rPr>
              <a:t>società </a:t>
            </a:r>
            <a:r>
              <a:rPr lang="it-IT" sz="2400" b="1" dirty="0" err="1" smtClean="0">
                <a:solidFill>
                  <a:prstClr val="white"/>
                </a:solidFill>
                <a:latin typeface="Times New Roman" panose="02020603050405020304" pitchFamily="18" charset="0"/>
                <a:cs typeface="Times New Roman" panose="02020603050405020304" pitchFamily="18" charset="0"/>
              </a:rPr>
              <a:t>matrifocale</a:t>
            </a:r>
            <a:r>
              <a:rPr lang="it-IT" sz="2400" b="1" dirty="0" smtClean="0">
                <a:solidFill>
                  <a:prstClr val="white"/>
                </a:solidFill>
                <a:latin typeface="Times New Roman" panose="02020603050405020304" pitchFamily="18" charset="0"/>
                <a:cs typeface="Times New Roman" panose="02020603050405020304" pitchFamily="18" charset="0"/>
              </a:rPr>
              <a:t> ed egualitaria che praticava l’agricoltura ma anche la caccia e la raccolta. </a:t>
            </a:r>
            <a:r>
              <a:rPr lang="it-IT" sz="2400" b="1" dirty="0">
                <a:solidFill>
                  <a:prstClr val="white"/>
                </a:solidFill>
                <a:latin typeface="Times New Roman" panose="02020603050405020304" pitchFamily="18" charset="0"/>
                <a:cs typeface="Times New Roman" panose="02020603050405020304" pitchFamily="18" charset="0"/>
              </a:rPr>
              <a:t>Forse per questo – di sicuro non per </a:t>
            </a:r>
            <a:r>
              <a:rPr lang="it-IT" sz="2400" b="1" dirty="0" smtClean="0">
                <a:solidFill>
                  <a:prstClr val="white"/>
                </a:solidFill>
                <a:latin typeface="Times New Roman" panose="02020603050405020304" pitchFamily="18" charset="0"/>
                <a:cs typeface="Times New Roman" panose="02020603050405020304" pitchFamily="18" charset="0"/>
              </a:rPr>
              <a:t>evitare gli </a:t>
            </a:r>
            <a:r>
              <a:rPr lang="it-IT" sz="2400" b="1" dirty="0">
                <a:solidFill>
                  <a:prstClr val="white"/>
                </a:solidFill>
                <a:latin typeface="Times New Roman" panose="02020603050405020304" pitchFamily="18" charset="0"/>
                <a:cs typeface="Times New Roman" panose="02020603050405020304" pitchFamily="18" charset="0"/>
              </a:rPr>
              <a:t>“sprechi</a:t>
            </a:r>
            <a:r>
              <a:rPr lang="it-IT" sz="2400" b="1" dirty="0" smtClean="0">
                <a:solidFill>
                  <a:prstClr val="white"/>
                </a:solidFill>
                <a:latin typeface="Times New Roman" panose="02020603050405020304" pitchFamily="18" charset="0"/>
                <a:cs typeface="Times New Roman" panose="02020603050405020304" pitchFamily="18" charset="0"/>
              </a:rPr>
              <a:t>”!!!! - usanze come queste furono  </a:t>
            </a:r>
            <a:r>
              <a:rPr lang="it-IT" sz="2400" b="1" dirty="0">
                <a:solidFill>
                  <a:prstClr val="white"/>
                </a:solidFill>
                <a:latin typeface="Times New Roman" panose="02020603050405020304" pitchFamily="18" charset="0"/>
                <a:cs typeface="Times New Roman" panose="02020603050405020304" pitchFamily="18" charset="0"/>
              </a:rPr>
              <a:t>proibite.</a:t>
            </a:r>
            <a:r>
              <a:rPr lang="it-IT" b="1" dirty="0">
                <a:solidFill>
                  <a:prstClr val="white"/>
                </a:solidFill>
                <a:latin typeface="Times New Roman" panose="02020603050405020304" pitchFamily="18" charset="0"/>
                <a:cs typeface="Times New Roman" panose="02020603050405020304" pitchFamily="18" charset="0"/>
              </a:rPr>
              <a:t> </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873" y="-28729"/>
            <a:ext cx="5103087" cy="687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6156176" y="6478691"/>
            <a:ext cx="2943436" cy="307777"/>
          </a:xfrm>
          <a:prstGeom prst="rect">
            <a:avLst/>
          </a:prstGeom>
        </p:spPr>
        <p:txBody>
          <a:bodyPr wrap="square">
            <a:spAutoFit/>
          </a:bodyPr>
          <a:lstStyle/>
          <a:p>
            <a:r>
              <a:rPr lang="it-IT" sz="1400" b="1" dirty="0" smtClean="0">
                <a:solidFill>
                  <a:schemeClr val="bg1"/>
                </a:solidFill>
                <a:latin typeface="Times New Roman" panose="02020603050405020304" pitchFamily="18" charset="0"/>
                <a:cs typeface="Times New Roman" panose="02020603050405020304" pitchFamily="18" charset="0"/>
              </a:rPr>
              <a:t>Il debbio in Finlandia nel del </a:t>
            </a:r>
            <a:r>
              <a:rPr lang="it-IT" sz="1400" b="1" dirty="0">
                <a:solidFill>
                  <a:schemeClr val="bg1"/>
                </a:solidFill>
                <a:latin typeface="Times New Roman" panose="02020603050405020304" pitchFamily="18" charset="0"/>
                <a:cs typeface="Times New Roman" panose="02020603050405020304" pitchFamily="18" charset="0"/>
              </a:rPr>
              <a:t>1893 </a:t>
            </a:r>
          </a:p>
        </p:txBody>
      </p:sp>
    </p:spTree>
    <p:extLst>
      <p:ext uri="{BB962C8B-B14F-4D97-AF65-F5344CB8AC3E}">
        <p14:creationId xmlns:p14="http://schemas.microsoft.com/office/powerpoint/2010/main" val="2108208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012160" y="692696"/>
            <a:ext cx="3087452" cy="923330"/>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Frullino da burro. Fiavè (Tn), a partire dal IV millennio a.C.</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2" name="Rettangolo 1"/>
          <p:cNvSpPr/>
          <p:nvPr/>
        </p:nvSpPr>
        <p:spPr>
          <a:xfrm>
            <a:off x="63318" y="4991472"/>
            <a:ext cx="9144001" cy="1862048"/>
          </a:xfrm>
          <a:prstGeom prst="rect">
            <a:avLst/>
          </a:prstGeom>
        </p:spPr>
        <p:txBody>
          <a:bodyPr wrap="square">
            <a:spAutoFit/>
          </a:bodyPr>
          <a:lstStyle/>
          <a:p>
            <a:pPr algn="ctr"/>
            <a:r>
              <a:rPr lang="it-IT" sz="11500" b="1" dirty="0" smtClean="0">
                <a:solidFill>
                  <a:prstClr val="white"/>
                </a:solidFill>
                <a:latin typeface="Times New Roman" panose="02020603050405020304" pitchFamily="18" charset="0"/>
                <a:cs typeface="Times New Roman" panose="02020603050405020304" pitchFamily="18" charset="0"/>
              </a:rPr>
              <a:t>GRAZIE</a:t>
            </a:r>
            <a:endParaRPr lang="it-IT" sz="11500" dirty="0">
              <a:solidFill>
                <a:prstClr val="black"/>
              </a:solidFill>
            </a:endParaRP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8" b="2016"/>
          <a:stretch/>
        </p:blipFill>
        <p:spPr bwMode="auto">
          <a:xfrm>
            <a:off x="1259632" y="447869"/>
            <a:ext cx="6608459" cy="4445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10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4994676" y="0"/>
            <a:ext cx="4149323" cy="7171194"/>
          </a:xfrm>
          <a:prstGeom prst="rect">
            <a:avLst/>
          </a:prstGeom>
        </p:spPr>
        <p:txBody>
          <a:bodyPr wrap="square">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Specialmente nelle zone fredde, la polenta era indispensabile. Era </a:t>
            </a:r>
            <a:r>
              <a:rPr lang="it-IT" sz="2300" b="1" dirty="0">
                <a:solidFill>
                  <a:prstClr val="white"/>
                </a:solidFill>
                <a:latin typeface="Times New Roman" panose="02020603050405020304" pitchFamily="18" charset="0"/>
                <a:cs typeface="Times New Roman" panose="02020603050405020304" pitchFamily="18" charset="0"/>
              </a:rPr>
              <a:t>calda, molle, riempiva la pancia in fretta, intiepidiva le mani gelate dopo ore trascorse fuori al freddo (la polenta si teneva in mano, non nel piatto), potevano mangiarla anche i vecchi senza denti e i bambini piccoli, non doveva essere spezzata o morsicata come il pane. Poteva essere accompagnata a qualsiasi cibo, dolce o salato, e se avanzava si scaldava o si friggeva nel burro ed era ancora migliore. Queste le ragioni della sua straordinaria persistenza </a:t>
            </a:r>
            <a:endParaRPr lang="it-IT" sz="2300" b="1" dirty="0" smtClean="0">
              <a:solidFill>
                <a:prstClr val="white"/>
              </a:solidFill>
              <a:latin typeface="Times New Roman" panose="02020603050405020304" pitchFamily="18" charset="0"/>
              <a:cs typeface="Times New Roman" panose="02020603050405020304" pitchFamily="18" charset="0"/>
            </a:endParaRPr>
          </a:p>
          <a:p>
            <a:r>
              <a:rPr lang="it-IT" sz="2300" b="1" dirty="0" smtClean="0">
                <a:solidFill>
                  <a:prstClr val="white"/>
                </a:solidFill>
                <a:latin typeface="Times New Roman" panose="02020603050405020304" pitchFamily="18" charset="0"/>
                <a:cs typeface="Times New Roman" panose="02020603050405020304" pitchFamily="18" charset="0"/>
              </a:rPr>
              <a:t>sulle </a:t>
            </a:r>
            <a:r>
              <a:rPr lang="it-IT" sz="2300" b="1" dirty="0">
                <a:solidFill>
                  <a:prstClr val="white"/>
                </a:solidFill>
                <a:latin typeface="Times New Roman" panose="02020603050405020304" pitchFamily="18" charset="0"/>
                <a:cs typeface="Times New Roman" panose="02020603050405020304" pitchFamily="18" charset="0"/>
              </a:rPr>
              <a:t>nostre </a:t>
            </a:r>
            <a:r>
              <a:rPr lang="it-IT" sz="2300" b="1" dirty="0" smtClean="0">
                <a:solidFill>
                  <a:prstClr val="white"/>
                </a:solidFill>
                <a:latin typeface="Times New Roman" panose="02020603050405020304" pitchFamily="18" charset="0"/>
                <a:cs typeface="Times New Roman" panose="02020603050405020304" pitchFamily="18" charset="0"/>
              </a:rPr>
              <a:t>tavole</a:t>
            </a:r>
            <a:r>
              <a:rPr lang="it-IT" sz="2300" b="1" dirty="0">
                <a:solidFill>
                  <a:prstClr val="white"/>
                </a:solidFill>
                <a:latin typeface="Times New Roman" panose="02020603050405020304" pitchFamily="18" charset="0"/>
                <a:cs typeface="Times New Roman" panose="02020603050405020304" pitchFamily="18" charset="0"/>
              </a:rPr>
              <a:t>.</a:t>
            </a:r>
          </a:p>
          <a:p>
            <a:r>
              <a:rPr lang="it-IT" sz="2300" b="1" dirty="0" smtClean="0">
                <a:solidFill>
                  <a:prstClr val="white"/>
                </a:solidFill>
                <a:latin typeface="Times New Roman" panose="02020603050405020304" pitchFamily="18" charset="0"/>
                <a:cs typeface="Times New Roman" panose="02020603050405020304" pitchFamily="18" charset="0"/>
              </a:rPr>
              <a:t>.  </a:t>
            </a:r>
            <a:endParaRPr lang="it-IT" sz="2300" b="1" dirty="0">
              <a:solidFill>
                <a:prstClr val="white"/>
              </a:solidFill>
              <a:latin typeface="Times New Roman" panose="02020603050405020304" pitchFamily="18" charset="0"/>
              <a:cs typeface="Times New Roman" panose="02020603050405020304" pitchFamily="18" charset="0"/>
            </a:endParaRPr>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517" b="7327"/>
          <a:stretch/>
        </p:blipFill>
        <p:spPr bwMode="auto">
          <a:xfrm>
            <a:off x="8873" y="188640"/>
            <a:ext cx="4985804" cy="647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314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8" name="Rettangolo 7"/>
          <p:cNvSpPr/>
          <p:nvPr/>
        </p:nvSpPr>
        <p:spPr>
          <a:xfrm>
            <a:off x="-1" y="6096000"/>
            <a:ext cx="9144001" cy="707886"/>
          </a:xfrm>
          <a:prstGeom prst="rect">
            <a:avLst/>
          </a:prstGeom>
        </p:spPr>
        <p:txBody>
          <a:bodyPr wrap="square">
            <a:spAutoFit/>
          </a:bodyPr>
          <a:lstStyle/>
          <a:p>
            <a:r>
              <a:rPr lang="it-IT" sz="2000" b="1" dirty="0">
                <a:solidFill>
                  <a:prstClr val="white"/>
                </a:solidFill>
                <a:latin typeface="Times New Roman" panose="02020603050405020304" pitchFamily="18" charset="0"/>
                <a:cs typeface="Times New Roman" panose="02020603050405020304" pitchFamily="18" charset="0"/>
              </a:rPr>
              <a:t>La polenta è uno  dei principali marker culturali alpini. Anche se si fa perfino in Sicilia, le tribù della montagna la considerano come “il mangiare” per eccellenza.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79512" y="332656"/>
            <a:ext cx="3240360" cy="1477328"/>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Lunch box contenente residui di polenta di grani </a:t>
            </a:r>
            <a:r>
              <a:rPr lang="it-IT" b="1" dirty="0">
                <a:latin typeface="Times New Roman" panose="02020603050405020304" pitchFamily="18" charset="0"/>
                <a:cs typeface="Times New Roman" panose="02020603050405020304" pitchFamily="18" charset="0"/>
              </a:rPr>
              <a:t>misti rinvenuto sul   </a:t>
            </a:r>
            <a:r>
              <a:rPr lang="it-IT" b="1" dirty="0" err="1" smtClean="0">
                <a:latin typeface="Times New Roman" panose="02020603050405020304" pitchFamily="18" charset="0"/>
                <a:cs typeface="Times New Roman" panose="02020603050405020304" pitchFamily="18" charset="0"/>
              </a:rPr>
              <a:t>Lötschenpass</a:t>
            </a:r>
            <a:endParaRPr lang="it-IT" b="1" dirty="0" smtClean="0">
              <a:latin typeface="Times New Roman" panose="02020603050405020304" pitchFamily="18" charset="0"/>
              <a:cs typeface="Times New Roman" panose="02020603050405020304" pitchFamily="18" charset="0"/>
            </a:endParaRPr>
          </a:p>
          <a:p>
            <a:r>
              <a:rPr lang="it-IT" b="1" dirty="0" smtClean="0">
                <a:latin typeface="Times New Roman" panose="02020603050405020304" pitchFamily="18" charset="0"/>
                <a:cs typeface="Times New Roman" panose="02020603050405020304" pitchFamily="18" charset="0"/>
              </a:rPr>
              <a:t>In Svizzera a 2650 metri di altezza. 1500 a.C.</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80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0" y="5025950"/>
            <a:ext cx="9102585" cy="1846659"/>
          </a:xfrm>
          <a:prstGeom prst="rect">
            <a:avLst/>
          </a:prstGeom>
        </p:spPr>
        <p:txBody>
          <a:bodyPr wrap="square">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I </a:t>
            </a:r>
            <a:r>
              <a:rPr lang="it-IT" sz="1900" b="1" dirty="0">
                <a:solidFill>
                  <a:prstClr val="white"/>
                </a:solidFill>
                <a:latin typeface="Times New Roman" panose="02020603050405020304" pitchFamily="18" charset="0"/>
                <a:cs typeface="Times New Roman" panose="02020603050405020304" pitchFamily="18" charset="0"/>
              </a:rPr>
              <a:t>popoli venivano catalogati a seconda della maniera di far polenta. C’erano quelli 'come noi', </a:t>
            </a:r>
            <a:r>
              <a:rPr lang="it-IT" sz="1900" b="1" dirty="0" smtClean="0">
                <a:solidFill>
                  <a:prstClr val="white"/>
                </a:solidFill>
                <a:latin typeface="Times New Roman" panose="02020603050405020304" pitchFamily="18" charset="0"/>
                <a:cs typeface="Times New Roman" panose="02020603050405020304" pitchFamily="18" charset="0"/>
              </a:rPr>
              <a:t>montanari </a:t>
            </a:r>
            <a:r>
              <a:rPr lang="it-IT" sz="1900" b="1" dirty="0">
                <a:solidFill>
                  <a:prstClr val="white"/>
                </a:solidFill>
                <a:latin typeface="Times New Roman" panose="02020603050405020304" pitchFamily="18" charset="0"/>
                <a:cs typeface="Times New Roman" panose="02020603050405020304" pitchFamily="18" charset="0"/>
              </a:rPr>
              <a:t>duri e crudi, che la facevano dura e la mangiavano tenendosela in mano così scaldava anche. E c’erano quelli che la mangiavano molle (orrore!), </a:t>
            </a:r>
            <a:endParaRPr lang="it-IT" sz="1900" b="1" dirty="0" smtClean="0">
              <a:solidFill>
                <a:prstClr val="white"/>
              </a:solidFill>
              <a:latin typeface="Times New Roman" panose="02020603050405020304" pitchFamily="18" charset="0"/>
              <a:cs typeface="Times New Roman" panose="02020603050405020304" pitchFamily="18" charset="0"/>
            </a:endParaRPr>
          </a:p>
          <a:p>
            <a:r>
              <a:rPr lang="it-IT" sz="1900" b="1" dirty="0" smtClean="0">
                <a:solidFill>
                  <a:prstClr val="white"/>
                </a:solidFill>
                <a:latin typeface="Times New Roman" panose="02020603050405020304" pitchFamily="18" charset="0"/>
                <a:cs typeface="Times New Roman" panose="02020603050405020304" pitchFamily="18" charset="0"/>
              </a:rPr>
              <a:t>che </a:t>
            </a:r>
            <a:r>
              <a:rPr lang="it-IT" sz="1900" b="1" dirty="0">
                <a:solidFill>
                  <a:prstClr val="white"/>
                </a:solidFill>
                <a:latin typeface="Times New Roman" panose="02020603050405020304" pitchFamily="18" charset="0"/>
                <a:cs typeface="Times New Roman" panose="02020603050405020304" pitchFamily="18" charset="0"/>
              </a:rPr>
              <a:t>cadeva da tutte le parti e che non stava sull’asse, e che poi non si poteva </a:t>
            </a:r>
            <a:endParaRPr lang="it-IT" sz="1900" b="1" dirty="0" smtClean="0">
              <a:solidFill>
                <a:prstClr val="white"/>
              </a:solidFill>
              <a:latin typeface="Times New Roman" panose="02020603050405020304" pitchFamily="18" charset="0"/>
              <a:cs typeface="Times New Roman" panose="02020603050405020304" pitchFamily="18" charset="0"/>
            </a:endParaRPr>
          </a:p>
          <a:p>
            <a:r>
              <a:rPr lang="it-IT" sz="1900" b="1" dirty="0" smtClean="0">
                <a:solidFill>
                  <a:prstClr val="white"/>
                </a:solidFill>
                <a:latin typeface="Times New Roman" panose="02020603050405020304" pitchFamily="18" charset="0"/>
                <a:cs typeface="Times New Roman" panose="02020603050405020304" pitchFamily="18" charset="0"/>
              </a:rPr>
              <a:t>portare </a:t>
            </a:r>
            <a:r>
              <a:rPr lang="it-IT" sz="1900" b="1" dirty="0">
                <a:solidFill>
                  <a:prstClr val="white"/>
                </a:solidFill>
                <a:latin typeface="Times New Roman" panose="02020603050405020304" pitchFamily="18" charset="0"/>
                <a:cs typeface="Times New Roman" panose="02020603050405020304" pitchFamily="18" charset="0"/>
              </a:rPr>
              <a:t>dietro fredda. Ma si sa, 'quelli' la facevano anche con la farina bianca, </a:t>
            </a:r>
            <a:endParaRPr lang="it-IT" sz="1900" b="1" dirty="0" smtClean="0">
              <a:solidFill>
                <a:prstClr val="white"/>
              </a:solidFill>
              <a:latin typeface="Times New Roman" panose="02020603050405020304" pitchFamily="18" charset="0"/>
              <a:cs typeface="Times New Roman" panose="02020603050405020304" pitchFamily="18" charset="0"/>
            </a:endParaRPr>
          </a:p>
          <a:p>
            <a:r>
              <a:rPr lang="it-IT" sz="1900" b="1" dirty="0" smtClean="0">
                <a:solidFill>
                  <a:prstClr val="white"/>
                </a:solidFill>
                <a:latin typeface="Times New Roman" panose="02020603050405020304" pitchFamily="18" charset="0"/>
                <a:cs typeface="Times New Roman" panose="02020603050405020304" pitchFamily="18" charset="0"/>
              </a:rPr>
              <a:t>e </a:t>
            </a:r>
            <a:r>
              <a:rPr lang="it-IT" sz="1900" b="1" dirty="0">
                <a:solidFill>
                  <a:prstClr val="white"/>
                </a:solidFill>
                <a:latin typeface="Times New Roman" panose="02020603050405020304" pitchFamily="18" charset="0"/>
                <a:cs typeface="Times New Roman" panose="02020603050405020304" pitchFamily="18" charset="0"/>
              </a:rPr>
              <a:t>la mangiavano anche col pesce</a:t>
            </a:r>
            <a:r>
              <a:rPr lang="it-IT" sz="1900" b="1" dirty="0" smtClean="0">
                <a:solidFill>
                  <a:prstClr val="white"/>
                </a:solidFill>
                <a:latin typeface="Times New Roman" panose="02020603050405020304" pitchFamily="18" charset="0"/>
                <a:cs typeface="Times New Roman" panose="02020603050405020304" pitchFamily="18" charset="0"/>
              </a:rPr>
              <a:t>…</a:t>
            </a:r>
            <a:endParaRPr lang="it-IT" sz="19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179512" y="332656"/>
            <a:ext cx="3240360" cy="1477328"/>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Lunch box contenente residui di polenta di grani </a:t>
            </a:r>
            <a:r>
              <a:rPr lang="it-IT" b="1" dirty="0">
                <a:latin typeface="Times New Roman" panose="02020603050405020304" pitchFamily="18" charset="0"/>
                <a:cs typeface="Times New Roman" panose="02020603050405020304" pitchFamily="18" charset="0"/>
              </a:rPr>
              <a:t>misti rinvenuto sul   </a:t>
            </a:r>
            <a:r>
              <a:rPr lang="it-IT" b="1" dirty="0" err="1" smtClean="0">
                <a:latin typeface="Times New Roman" panose="02020603050405020304" pitchFamily="18" charset="0"/>
                <a:cs typeface="Times New Roman" panose="02020603050405020304" pitchFamily="18" charset="0"/>
              </a:rPr>
              <a:t>Lötschenpass</a:t>
            </a:r>
            <a:endParaRPr lang="it-IT" b="1" dirty="0" smtClean="0">
              <a:latin typeface="Times New Roman" panose="02020603050405020304" pitchFamily="18" charset="0"/>
              <a:cs typeface="Times New Roman" panose="02020603050405020304" pitchFamily="18" charset="0"/>
            </a:endParaRPr>
          </a:p>
          <a:p>
            <a:r>
              <a:rPr lang="it-IT" b="1" dirty="0" smtClean="0">
                <a:latin typeface="Times New Roman" panose="02020603050405020304" pitchFamily="18" charset="0"/>
                <a:cs typeface="Times New Roman" panose="02020603050405020304" pitchFamily="18" charset="0"/>
              </a:rPr>
              <a:t>In Svizzera a 2650 metri di altezza. 1500 a.C.</a:t>
            </a:r>
            <a:endParaRPr lang="it-IT" b="1"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 y="6168"/>
            <a:ext cx="9108504" cy="512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115616" y="147990"/>
            <a:ext cx="1717137" cy="369332"/>
          </a:xfrm>
          <a:prstGeom prst="rect">
            <a:avLst/>
          </a:prstGeom>
        </p:spPr>
        <p:txBody>
          <a:bodyPr wrap="none">
            <a:spAutoFit/>
          </a:bodyPr>
          <a:lstStyle/>
          <a:p>
            <a:pPr lvl="0"/>
            <a:r>
              <a:rPr lang="it-IT" b="1" dirty="0" smtClean="0">
                <a:solidFill>
                  <a:schemeClr val="bg1"/>
                </a:solidFill>
                <a:latin typeface="Times New Roman" panose="02020603050405020304" pitchFamily="18" charset="0"/>
                <a:cs typeface="Times New Roman" panose="02020603050405020304" pitchFamily="18" charset="0"/>
              </a:rPr>
              <a:t>Il </a:t>
            </a:r>
            <a:r>
              <a:rPr lang="it-IT" b="1" dirty="0" err="1" smtClean="0">
                <a:solidFill>
                  <a:schemeClr val="bg1"/>
                </a:solidFill>
                <a:latin typeface="Times New Roman" panose="02020603050405020304" pitchFamily="18" charset="0"/>
                <a:cs typeface="Times New Roman" panose="02020603050405020304" pitchFamily="18" charset="0"/>
              </a:rPr>
              <a:t>Lötschenpass</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43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ttangolo 7"/>
          <p:cNvSpPr/>
          <p:nvPr/>
        </p:nvSpPr>
        <p:spPr>
          <a:xfrm>
            <a:off x="0" y="3337956"/>
            <a:ext cx="9144000" cy="3477875"/>
          </a:xfrm>
          <a:prstGeom prst="rect">
            <a:avLst/>
          </a:prstGeom>
        </p:spPr>
        <p:txBody>
          <a:bodyPr wrap="square">
            <a:spAutoFit/>
          </a:bodyPr>
          <a:lstStyle/>
          <a:p>
            <a:r>
              <a:rPr lang="it-IT" sz="2000" b="1" dirty="0">
                <a:solidFill>
                  <a:prstClr val="white"/>
                </a:solidFill>
                <a:latin typeface="Times New Roman" panose="02020603050405020304" pitchFamily="18" charset="0"/>
                <a:cs typeface="Times New Roman" panose="02020603050405020304" pitchFamily="18" charset="0"/>
              </a:rPr>
              <a:t>I nostri antenati scoprirono subito che semi e cereali si potevano macinare e poi mescolare all’acqua calda fino a farne una pasta che poteva essere consumata immediatamente o conservata. Malgrado si pensi che i preistorici fossero coraggiosi cacciatori e grandi mangiatori di carne, l’esame chimico dei resti delle loro feci fossilizzate </a:t>
            </a:r>
            <a:r>
              <a:rPr lang="it-IT" sz="2000" b="1" dirty="0" smtClean="0">
                <a:solidFill>
                  <a:prstClr val="white"/>
                </a:solidFill>
                <a:latin typeface="Times New Roman" panose="02020603050405020304" pitchFamily="18" charset="0"/>
                <a:cs typeface="Times New Roman" panose="02020603050405020304" pitchFamily="18" charset="0"/>
              </a:rPr>
              <a:t>dimostra </a:t>
            </a:r>
            <a:r>
              <a:rPr lang="it-IT" sz="2000" b="1" dirty="0">
                <a:solidFill>
                  <a:prstClr val="white"/>
                </a:solidFill>
                <a:latin typeface="Times New Roman" panose="02020603050405020304" pitchFamily="18" charset="0"/>
                <a:cs typeface="Times New Roman" panose="02020603050405020304" pitchFamily="18" charset="0"/>
              </a:rPr>
              <a:t>che l'uomo delle caverne si alimentava con cereali che usava macinare grossolanamente tra due pietre e cuocere in acqua bollente. Così fecero i Babilonesi, gli Assiri e gli Egizi. Nell'epoca romana la polenta era chiamata con un nome molto simile al termine odierno: '</a:t>
            </a:r>
            <a:r>
              <a:rPr lang="it-IT" sz="2000" b="1" dirty="0" err="1">
                <a:solidFill>
                  <a:prstClr val="white"/>
                </a:solidFill>
                <a:latin typeface="Times New Roman" panose="02020603050405020304" pitchFamily="18" charset="0"/>
                <a:cs typeface="Times New Roman" panose="02020603050405020304" pitchFamily="18" charset="0"/>
              </a:rPr>
              <a:t>pultem</a:t>
            </a:r>
            <a:r>
              <a:rPr lang="it-IT" sz="2000" b="1" dirty="0">
                <a:solidFill>
                  <a:prstClr val="white"/>
                </a:solidFill>
                <a:latin typeface="Times New Roman" panose="02020603050405020304" pitchFamily="18" charset="0"/>
                <a:cs typeface="Times New Roman" panose="02020603050405020304" pitchFamily="18" charset="0"/>
              </a:rPr>
              <a:t>'. Era fatta di farro, un cereale simile al grano, soltanto più duro. Si può dire, però, che la polenta si faceva con quello che si aveva: segale, grano saraceno, miglio, sorgo, panico… Perché non era un piatto gastronomico, ma un modo di cucinare i cerali. </a:t>
            </a:r>
            <a:r>
              <a:rPr lang="it-IT" sz="2000" b="1" dirty="0" smtClean="0">
                <a:solidFill>
                  <a:prstClr val="white"/>
                </a:solidFill>
                <a:latin typeface="Times New Roman" panose="02020603050405020304" pitchFamily="18" charset="0"/>
                <a:cs typeface="Times New Roman" panose="02020603050405020304" pitchFamily="18" charset="0"/>
              </a:rPr>
              <a:t>  </a:t>
            </a:r>
            <a:endParaRPr lang="it-IT" sz="2000" b="1" dirty="0">
              <a:solidFill>
                <a:prstClr val="white"/>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92" y="332656"/>
            <a:ext cx="801072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5749834" y="2636912"/>
            <a:ext cx="3351751" cy="369332"/>
          </a:xfrm>
          <a:prstGeom prst="rect">
            <a:avLst/>
          </a:prstGeom>
        </p:spPr>
        <p:txBody>
          <a:bodyPr wrap="none">
            <a:spAutoFit/>
          </a:bodyPr>
          <a:lstStyle/>
          <a:p>
            <a:r>
              <a:rPr lang="it-IT" b="1" dirty="0">
                <a:solidFill>
                  <a:schemeClr val="bg1"/>
                </a:solidFill>
                <a:latin typeface="Times New Roman" panose="02020603050405020304" pitchFamily="18" charset="0"/>
                <a:cs typeface="Times New Roman" panose="02020603050405020304" pitchFamily="18" charset="0"/>
              </a:rPr>
              <a:t> </a:t>
            </a:r>
            <a:r>
              <a:rPr lang="it-IT" sz="1600" b="1" dirty="0" err="1">
                <a:solidFill>
                  <a:schemeClr val="bg1"/>
                </a:solidFill>
                <a:latin typeface="Times New Roman" panose="02020603050405020304" pitchFamily="18" charset="0"/>
                <a:cs typeface="Times New Roman" panose="02020603050405020304" pitchFamily="18" charset="0"/>
              </a:rPr>
              <a:t>coprolite</a:t>
            </a:r>
            <a:r>
              <a:rPr lang="it-IT" sz="1600" b="1" dirty="0">
                <a:solidFill>
                  <a:schemeClr val="bg1"/>
                </a:solidFill>
                <a:latin typeface="Times New Roman" panose="02020603050405020304" pitchFamily="18" charset="0"/>
                <a:cs typeface="Times New Roman" panose="02020603050405020304" pitchFamily="18" charset="0"/>
              </a:rPr>
              <a:t> della </a:t>
            </a:r>
            <a:r>
              <a:rPr lang="it-IT" sz="1600" b="1" dirty="0" err="1">
                <a:solidFill>
                  <a:schemeClr val="bg1"/>
                </a:solidFill>
                <a:latin typeface="Times New Roman" panose="02020603050405020304" pitchFamily="18" charset="0"/>
                <a:cs typeface="Times New Roman" panose="02020603050405020304" pitchFamily="18" charset="0"/>
              </a:rPr>
              <a:t>Lloyds</a:t>
            </a:r>
            <a:r>
              <a:rPr lang="it-IT" sz="1600" b="1" dirty="0">
                <a:solidFill>
                  <a:schemeClr val="bg1"/>
                </a:solidFill>
                <a:latin typeface="Times New Roman" panose="02020603050405020304" pitchFamily="18" charset="0"/>
                <a:cs typeface="Times New Roman" panose="02020603050405020304" pitchFamily="18" charset="0"/>
              </a:rPr>
              <a:t> </a:t>
            </a:r>
            <a:r>
              <a:rPr lang="it-IT" sz="1600" b="1" dirty="0" err="1" smtClean="0">
                <a:solidFill>
                  <a:schemeClr val="bg1"/>
                </a:solidFill>
                <a:latin typeface="Times New Roman" panose="02020603050405020304" pitchFamily="18" charset="0"/>
                <a:cs typeface="Times New Roman" panose="02020603050405020304" pitchFamily="18" charset="0"/>
              </a:rPr>
              <a:t>Bank</a:t>
            </a:r>
            <a:r>
              <a:rPr lang="it-IT" sz="1600" b="1" dirty="0" smtClean="0">
                <a:solidFill>
                  <a:schemeClr val="bg1"/>
                </a:solidFill>
                <a:latin typeface="Times New Roman" panose="02020603050405020304" pitchFamily="18" charset="0"/>
                <a:cs typeface="Times New Roman" panose="02020603050405020304" pitchFamily="18" charset="0"/>
              </a:rPr>
              <a:t> di York</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3066074"/>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4506</TotalTime>
  <Words>6304</Words>
  <Application>Microsoft Office PowerPoint</Application>
  <PresentationFormat>Presentazione su schermo (4:3)</PresentationFormat>
  <Paragraphs>313</Paragraphs>
  <Slides>56</Slides>
  <Notes>2</Notes>
  <HiddenSlides>0</HiddenSlides>
  <MMClips>0</MMClips>
  <ScaleCrop>false</ScaleCrop>
  <HeadingPairs>
    <vt:vector size="4" baseType="variant">
      <vt:variant>
        <vt:lpstr>Tema</vt:lpstr>
      </vt:variant>
      <vt:variant>
        <vt:i4>6</vt:i4>
      </vt:variant>
      <vt:variant>
        <vt:lpstr>Titoli diapositive</vt:lpstr>
      </vt:variant>
      <vt:variant>
        <vt:i4>56</vt:i4>
      </vt:variant>
    </vt:vector>
  </HeadingPairs>
  <TitlesOfParts>
    <vt:vector size="62" baseType="lpstr">
      <vt:lpstr>1_Tema di Office</vt:lpstr>
      <vt:lpstr>2_Tema di Office</vt:lpstr>
      <vt:lpstr>3_Tema di Office</vt:lpstr>
      <vt:lpstr>5_Tema di Office</vt:lpstr>
      <vt:lpstr>4_Tema di Office</vt:lpstr>
      <vt:lpstr>6_Tema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Windows</dc:creator>
  <cp:lastModifiedBy>Utente Windows</cp:lastModifiedBy>
  <cp:revision>103</cp:revision>
  <dcterms:created xsi:type="dcterms:W3CDTF">2023-03-15T14:23:30Z</dcterms:created>
  <dcterms:modified xsi:type="dcterms:W3CDTF">2023-05-16T16:03:56Z</dcterms:modified>
</cp:coreProperties>
</file>